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39.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4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3.xml" ContentType="application/vnd.openxmlformats-officedocument.presentationml.notesSlide+xml"/>
  <Override PartName="/ppt/notesSlides/notesSlide37.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35.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42.xml" ContentType="application/vnd.openxmlformats-officedocument.presentationml.notesSlide+xml"/>
  <Override PartName="/ppt/notesSlides/notesSlide38.xml" ContentType="application/vnd.openxmlformats-officedocument.presentationml.notesSlide+xml"/>
  <Override PartName="/ppt/notesSlides/notesSlide28.xml" ContentType="application/vnd.openxmlformats-officedocument.presentationml.notesSlide+xml"/>
  <Override PartName="/ppt/notesSlides/notesSlide40.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45.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4.xml" ContentType="application/vnd.openxmlformats-officedocument.presentationml.notesSlide+xml"/>
  <Override PartName="/ppt/notesSlides/notesSlide46.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45.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14.xml" Type="http://schemas.openxmlformats.org/officeDocument/2006/relationships/slide" Id="rId19"/><Relationship Target="slides/slide31.xml" Type="http://schemas.openxmlformats.org/officeDocument/2006/relationships/slide" Id="rId36"/><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25.xml" Type="http://schemas.openxmlformats.org/officeDocument/2006/relationships/slide" Id="rId30"/><Relationship Target="slides/slide7.xml" Type="http://schemas.openxmlformats.org/officeDocument/2006/relationships/slide" Id="rId12"/><Relationship Target="slides/slide26.xml" Type="http://schemas.openxmlformats.org/officeDocument/2006/relationships/slide" Id="rId31"/><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43.xml" Type="http://schemas.openxmlformats.org/officeDocument/2006/relationships/slide" Id="rId48"/><Relationship Target="slides/slide42.xml" Type="http://schemas.openxmlformats.org/officeDocument/2006/relationships/slide" Id="rId47"/><Relationship Target="slides/slide24.xml" Type="http://schemas.openxmlformats.org/officeDocument/2006/relationships/slide" Id="rId29"/><Relationship Target="slides/slide44.xml" Type="http://schemas.openxmlformats.org/officeDocument/2006/relationships/slide" Id="rId4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slides/slide35.xml" Type="http://schemas.openxmlformats.org/officeDocument/2006/relationships/slide" Id="rId40"/><Relationship Target="theme/theme3.xml" Type="http://schemas.openxmlformats.org/officeDocument/2006/relationships/theme" Id="rId1"/><Relationship Target="slides/slide17.xml" Type="http://schemas.openxmlformats.org/officeDocument/2006/relationships/slide" Id="rId22"/><Relationship Target="slides/slide36.xml" Type="http://schemas.openxmlformats.org/officeDocument/2006/relationships/slide" Id="rId41"/><Relationship Target="slideMasters/slideMaster1.xml" Type="http://schemas.openxmlformats.org/officeDocument/2006/relationships/slideMaster" Id="rId4"/><Relationship Target="slides/slide18.xml" Type="http://schemas.openxmlformats.org/officeDocument/2006/relationships/slide" Id="rId23"/><Relationship Target="slides/slide37.xml" Type="http://schemas.openxmlformats.org/officeDocument/2006/relationships/slide" Id="rId42"/><Relationship Target="tableStyles.xml" Type="http://schemas.openxmlformats.org/officeDocument/2006/relationships/tableStyles" Id="rId3"/><Relationship Target="slides/slide19.xml" Type="http://schemas.openxmlformats.org/officeDocument/2006/relationships/slide" Id="rId24"/><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y="0" x="0"/>
          <a:ext cy="0" cx="0"/>
          <a:chOff y="0" x="0"/>
          <a:chExt cy="0" cx="0"/>
        </a:xfrm>
      </p:grpSpPr>
      <p:sp>
        <p:nvSpPr>
          <p:cNvPr id="2" name="Shape 2"/>
          <p:cNvSpPr txBox="1"/>
          <p:nvPr>
            <p:ph idx="2" type="hdr"/>
          </p:nvPr>
        </p:nvSpPr>
        <p:spPr>
          <a:xfrm>
            <a:off y="0" x="0"/>
            <a:ext cy="457200" cx="2971799"/>
          </a:xfrm>
          <a:prstGeom prst="rect">
            <a:avLst/>
          </a:prstGeom>
          <a:noFill/>
          <a:ln>
            <a:noFill/>
          </a:ln>
        </p:spPr>
        <p:txBody>
          <a:bodyPr bIns="91425" rIns="91425" lIns="91425" tIns="91425" anchor="t" anchorCtr="0"/>
          <a:lstStyle>
            <a:lvl1pPr algn="l"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 name="Shape 3"/>
          <p:cNvSpPr txBox="1"/>
          <p:nvPr>
            <p:ph idx="10" type="dt"/>
          </p:nvPr>
        </p:nvSpPr>
        <p:spPr>
          <a:xfrm>
            <a:off y="0" x="3884612"/>
            <a:ext cy="457200" cx="2971799"/>
          </a:xfrm>
          <a:prstGeom prst="rect">
            <a:avLst/>
          </a:prstGeom>
          <a:noFill/>
          <a:ln>
            <a:noFill/>
          </a:ln>
        </p:spPr>
        <p:txBody>
          <a:bodyPr bIns="91425" rIns="91425" lIns="91425" tIns="91425" anchor="t" anchorCtr="0"/>
          <a:lstStyle>
            <a:lvl1pPr algn="r"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 name="Shape 4"/>
          <p:cNvSpPr/>
          <p:nvPr>
            <p:ph idx="3"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5" name="Shape 5"/>
          <p:cNvSpPr txBox="1"/>
          <p:nvPr>
            <p:ph idx="1" type="body"/>
          </p:nvPr>
        </p:nvSpPr>
        <p:spPr>
          <a:xfrm>
            <a:off y="4343400" x="685800"/>
            <a:ext cy="4114800" cx="5486399"/>
          </a:xfrm>
          <a:prstGeom prst="rect">
            <a:avLst/>
          </a:prstGeom>
          <a:noFill/>
          <a:ln>
            <a:noFill/>
          </a:ln>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 name="Shape 6"/>
          <p:cNvSpPr txBox="1"/>
          <p:nvPr>
            <p:ph idx="11" type="ftr"/>
          </p:nvPr>
        </p:nvSpPr>
        <p:spPr>
          <a:xfrm>
            <a:off y="8685213" x="0"/>
            <a:ext cy="457200" cx="2971799"/>
          </a:xfrm>
          <a:prstGeom prst="rect">
            <a:avLst/>
          </a:prstGeom>
          <a:noFill/>
          <a:ln>
            <a:noFill/>
          </a:ln>
        </p:spPr>
        <p:txBody>
          <a:bodyPr bIns="91425" rIns="91425" lIns="91425" tIns="91425" anchor="b" anchorCtr="0"/>
          <a:lstStyle>
            <a:lvl1pPr algn="l"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7" name="Shape 7"/>
          <p:cNvSpPr txBox="1"/>
          <p:nvPr>
            <p:ph idx="12" type="sldNum"/>
          </p:nvPr>
        </p:nvSpPr>
        <p:spPr>
          <a:xfrm>
            <a:off y="8685213" x="3884612"/>
            <a:ext cy="457200" cx="2971799"/>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94" name="Shape 9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95" name="Shape 9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 name="Shape 156"/>
        <p:cNvGrpSpPr/>
        <p:nvPr/>
      </p:nvGrpSpPr>
      <p:grpSpPr>
        <a:xfrm>
          <a:off y="0" x="0"/>
          <a:ext cy="0" cx="0"/>
          <a:chOff y="0" x="0"/>
          <a:chExt cy="0" cx="0"/>
        </a:xfrm>
      </p:grpSpPr>
      <p:sp>
        <p:nvSpPr>
          <p:cNvPr id="157" name="Shape 15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58" name="Shape 15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59" name="Shape 15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3" name="Shape 163"/>
        <p:cNvGrpSpPr/>
        <p:nvPr/>
      </p:nvGrpSpPr>
      <p:grpSpPr>
        <a:xfrm>
          <a:off y="0" x="0"/>
          <a:ext cy="0" cx="0"/>
          <a:chOff y="0" x="0"/>
          <a:chExt cy="0" cx="0"/>
        </a:xfrm>
      </p:grpSpPr>
      <p:sp>
        <p:nvSpPr>
          <p:cNvPr id="164" name="Shape 16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65" name="Shape 165"/>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66" name="Shape 166"/>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0" name="Shape 170"/>
        <p:cNvGrpSpPr/>
        <p:nvPr/>
      </p:nvGrpSpPr>
      <p:grpSpPr>
        <a:xfrm>
          <a:off y="0" x="0"/>
          <a:ext cy="0" cx="0"/>
          <a:chOff y="0" x="0"/>
          <a:chExt cy="0" cx="0"/>
        </a:xfrm>
      </p:grpSpPr>
      <p:sp>
        <p:nvSpPr>
          <p:cNvPr id="171" name="Shape 17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72" name="Shape 172"/>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73" name="Shape 173"/>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 name="Shape 177"/>
        <p:cNvGrpSpPr/>
        <p:nvPr/>
      </p:nvGrpSpPr>
      <p:grpSpPr>
        <a:xfrm>
          <a:off y="0" x="0"/>
          <a:ext cy="0" cx="0"/>
          <a:chOff y="0" x="0"/>
          <a:chExt cy="0" cx="0"/>
        </a:xfrm>
      </p:grpSpPr>
      <p:sp>
        <p:nvSpPr>
          <p:cNvPr id="178" name="Shape 17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79" name="Shape 17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80" name="Shape 18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87" name="Shape 18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88" name="Shape 18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2" name="Shape 192"/>
        <p:cNvGrpSpPr/>
        <p:nvPr/>
      </p:nvGrpSpPr>
      <p:grpSpPr>
        <a:xfrm>
          <a:off y="0" x="0"/>
          <a:ext cy="0" cx="0"/>
          <a:chOff y="0" x="0"/>
          <a:chExt cy="0" cx="0"/>
        </a:xfrm>
      </p:grpSpPr>
      <p:sp>
        <p:nvSpPr>
          <p:cNvPr id="193" name="Shape 19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94" name="Shape 19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95" name="Shape 19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8" name="Shape 198"/>
        <p:cNvGrpSpPr/>
        <p:nvPr/>
      </p:nvGrpSpPr>
      <p:grpSpPr>
        <a:xfrm>
          <a:off y="0" x="0"/>
          <a:ext cy="0" cx="0"/>
          <a:chOff y="0" x="0"/>
          <a:chExt cy="0" cx="0"/>
        </a:xfrm>
      </p:grpSpPr>
      <p:sp>
        <p:nvSpPr>
          <p:cNvPr id="199" name="Shape 19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00" name="Shape 20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201" name="Shape 20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5" name="Shape 205"/>
        <p:cNvGrpSpPr/>
        <p:nvPr/>
      </p:nvGrpSpPr>
      <p:grpSpPr>
        <a:xfrm>
          <a:off y="0" x="0"/>
          <a:ext cy="0" cx="0"/>
          <a:chOff y="0" x="0"/>
          <a:chExt cy="0" cx="0"/>
        </a:xfrm>
      </p:grpSpPr>
      <p:sp>
        <p:nvSpPr>
          <p:cNvPr id="206" name="Shape 20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07" name="Shape 20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208" name="Shape 20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2" name="Shape 212"/>
        <p:cNvGrpSpPr/>
        <p:nvPr/>
      </p:nvGrpSpPr>
      <p:grpSpPr>
        <a:xfrm>
          <a:off y="0" x="0"/>
          <a:ext cy="0" cx="0"/>
          <a:chOff y="0" x="0"/>
          <a:chExt cy="0" cx="0"/>
        </a:xfrm>
      </p:grpSpPr>
      <p:sp>
        <p:nvSpPr>
          <p:cNvPr id="213" name="Shape 21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14" name="Shape 21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215" name="Shape 21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2" name="Shape 222"/>
        <p:cNvGrpSpPr/>
        <p:nvPr/>
      </p:nvGrpSpPr>
      <p:grpSpPr>
        <a:xfrm>
          <a:off y="0" x="0"/>
          <a:ext cy="0" cx="0"/>
          <a:chOff y="0" x="0"/>
          <a:chExt cy="0" cx="0"/>
        </a:xfrm>
      </p:grpSpPr>
      <p:sp>
        <p:nvSpPr>
          <p:cNvPr id="223" name="Shape 22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24" name="Shape 22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225" name="Shape 22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01" name="Shape 10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02" name="Shape 10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1" name="Shape 231"/>
        <p:cNvGrpSpPr/>
        <p:nvPr/>
      </p:nvGrpSpPr>
      <p:grpSpPr>
        <a:xfrm>
          <a:off y="0" x="0"/>
          <a:ext cy="0" cx="0"/>
          <a:chOff y="0" x="0"/>
          <a:chExt cy="0" cx="0"/>
        </a:xfrm>
      </p:grpSpPr>
      <p:sp>
        <p:nvSpPr>
          <p:cNvPr id="232" name="Shape 23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33" name="Shape 23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234" name="Shape 23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0" name="Shape 240"/>
        <p:cNvGrpSpPr/>
        <p:nvPr/>
      </p:nvGrpSpPr>
      <p:grpSpPr>
        <a:xfrm>
          <a:off y="0" x="0"/>
          <a:ext cy="0" cx="0"/>
          <a:chOff y="0" x="0"/>
          <a:chExt cy="0" cx="0"/>
        </a:xfrm>
      </p:grpSpPr>
      <p:sp>
        <p:nvSpPr>
          <p:cNvPr id="241" name="Shape 24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42" name="Shape 242"/>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243" name="Shape 243"/>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7" name="Shape 247"/>
        <p:cNvGrpSpPr/>
        <p:nvPr/>
      </p:nvGrpSpPr>
      <p:grpSpPr>
        <a:xfrm>
          <a:off y="0" x="0"/>
          <a:ext cy="0" cx="0"/>
          <a:chOff y="0" x="0"/>
          <a:chExt cy="0" cx="0"/>
        </a:xfrm>
      </p:grpSpPr>
      <p:sp>
        <p:nvSpPr>
          <p:cNvPr id="248" name="Shape 24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49" name="Shape 249"/>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3" name="Shape 253"/>
        <p:cNvGrpSpPr/>
        <p:nvPr/>
      </p:nvGrpSpPr>
      <p:grpSpPr>
        <a:xfrm>
          <a:off y="0" x="0"/>
          <a:ext cy="0" cx="0"/>
          <a:chOff y="0" x="0"/>
          <a:chExt cy="0" cx="0"/>
        </a:xfrm>
      </p:grpSpPr>
      <p:sp>
        <p:nvSpPr>
          <p:cNvPr id="254" name="Shape 25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55" name="Shape 255"/>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rPr lang="en-US"/>
              <a:t>Scheduler = 01vehu/vehu01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0" name="Shape 260"/>
        <p:cNvGrpSpPr/>
        <p:nvPr/>
      </p:nvGrpSpPr>
      <p:grpSpPr>
        <a:xfrm>
          <a:off y="0" x="0"/>
          <a:ext cy="0" cx="0"/>
          <a:chOff y="0" x="0"/>
          <a:chExt cy="0" cx="0"/>
        </a:xfrm>
      </p:grpSpPr>
      <p:sp>
        <p:nvSpPr>
          <p:cNvPr id="261" name="Shape 26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62" name="Shape 262"/>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7" name="Shape 267"/>
        <p:cNvGrpSpPr/>
        <p:nvPr/>
      </p:nvGrpSpPr>
      <p:grpSpPr>
        <a:xfrm>
          <a:off y="0" x="0"/>
          <a:ext cy="0" cx="0"/>
          <a:chOff y="0" x="0"/>
          <a:chExt cy="0" cx="0"/>
        </a:xfrm>
      </p:grpSpPr>
      <p:sp>
        <p:nvSpPr>
          <p:cNvPr id="268" name="Shape 26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69" name="Shape 269"/>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4" name="Shape 274"/>
        <p:cNvGrpSpPr/>
        <p:nvPr/>
      </p:nvGrpSpPr>
      <p:grpSpPr>
        <a:xfrm>
          <a:off y="0" x="0"/>
          <a:ext cy="0" cx="0"/>
          <a:chOff y="0" x="0"/>
          <a:chExt cy="0" cx="0"/>
        </a:xfrm>
      </p:grpSpPr>
      <p:sp>
        <p:nvSpPr>
          <p:cNvPr id="275" name="Shape 27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76" name="Shape 276"/>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1" name="Shape 281"/>
        <p:cNvGrpSpPr/>
        <p:nvPr/>
      </p:nvGrpSpPr>
      <p:grpSpPr>
        <a:xfrm>
          <a:off y="0" x="0"/>
          <a:ext cy="0" cx="0"/>
          <a:chOff y="0" x="0"/>
          <a:chExt cy="0" cx="0"/>
        </a:xfrm>
      </p:grpSpPr>
      <p:sp>
        <p:nvSpPr>
          <p:cNvPr id="282" name="Shape 28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83" name="Shape 283"/>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8" name="Shape 288"/>
        <p:cNvGrpSpPr/>
        <p:nvPr/>
      </p:nvGrpSpPr>
      <p:grpSpPr>
        <a:xfrm>
          <a:off y="0" x="0"/>
          <a:ext cy="0" cx="0"/>
          <a:chOff y="0" x="0"/>
          <a:chExt cy="0" cx="0"/>
        </a:xfrm>
      </p:grpSpPr>
      <p:sp>
        <p:nvSpPr>
          <p:cNvPr id="289" name="Shape 28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90" name="Shape 290"/>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5" name="Shape 295"/>
        <p:cNvGrpSpPr/>
        <p:nvPr/>
      </p:nvGrpSpPr>
      <p:grpSpPr>
        <a:xfrm>
          <a:off y="0" x="0"/>
          <a:ext cy="0" cx="0"/>
          <a:chOff y="0" x="0"/>
          <a:chExt cy="0" cx="0"/>
        </a:xfrm>
      </p:grpSpPr>
      <p:sp>
        <p:nvSpPr>
          <p:cNvPr id="296" name="Shape 29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297" name="Shape 297"/>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08" name="Shape 10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09" name="Shape 10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2" name="Shape 302"/>
        <p:cNvGrpSpPr/>
        <p:nvPr/>
      </p:nvGrpSpPr>
      <p:grpSpPr>
        <a:xfrm>
          <a:off y="0" x="0"/>
          <a:ext cy="0" cx="0"/>
          <a:chOff y="0" x="0"/>
          <a:chExt cy="0" cx="0"/>
        </a:xfrm>
      </p:grpSpPr>
      <p:sp>
        <p:nvSpPr>
          <p:cNvPr id="303" name="Shape 30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04" name="Shape 304"/>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9" name="Shape 309"/>
        <p:cNvGrpSpPr/>
        <p:nvPr/>
      </p:nvGrpSpPr>
      <p:grpSpPr>
        <a:xfrm>
          <a:off y="0" x="0"/>
          <a:ext cy="0" cx="0"/>
          <a:chOff y="0" x="0"/>
          <a:chExt cy="0" cx="0"/>
        </a:xfrm>
      </p:grpSpPr>
      <p:sp>
        <p:nvSpPr>
          <p:cNvPr id="310" name="Shape 31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11" name="Shape 311"/>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5" name="Shape 315"/>
        <p:cNvGrpSpPr/>
        <p:nvPr/>
      </p:nvGrpSpPr>
      <p:grpSpPr>
        <a:xfrm>
          <a:off y="0" x="0"/>
          <a:ext cy="0" cx="0"/>
          <a:chOff y="0" x="0"/>
          <a:chExt cy="0" cx="0"/>
        </a:xfrm>
      </p:grpSpPr>
      <p:sp>
        <p:nvSpPr>
          <p:cNvPr id="316" name="Shape 31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17" name="Shape 317"/>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rPr lang="en-US"/>
              <a:t>Resident = 1radiologist/radiologist1!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1" name="Shape 321"/>
        <p:cNvGrpSpPr/>
        <p:nvPr/>
      </p:nvGrpSpPr>
      <p:grpSpPr>
        <a:xfrm>
          <a:off y="0" x="0"/>
          <a:ext cy="0" cx="0"/>
          <a:chOff y="0" x="0"/>
          <a:chExt cy="0" cx="0"/>
        </a:xfrm>
      </p:grpSpPr>
      <p:sp>
        <p:nvSpPr>
          <p:cNvPr id="322" name="Shape 32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23" name="Shape 323"/>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8" name="Shape 328"/>
        <p:cNvGrpSpPr/>
        <p:nvPr/>
      </p:nvGrpSpPr>
      <p:grpSpPr>
        <a:xfrm>
          <a:off y="0" x="0"/>
          <a:ext cy="0" cx="0"/>
          <a:chOff y="0" x="0"/>
          <a:chExt cy="0" cx="0"/>
        </a:xfrm>
      </p:grpSpPr>
      <p:sp>
        <p:nvSpPr>
          <p:cNvPr id="329" name="Shape 32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30" name="Shape 330"/>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5" name="Shape 335"/>
        <p:cNvGrpSpPr/>
        <p:nvPr/>
      </p:nvGrpSpPr>
      <p:grpSpPr>
        <a:xfrm>
          <a:off y="0" x="0"/>
          <a:ext cy="0" cx="0"/>
          <a:chOff y="0" x="0"/>
          <a:chExt cy="0" cx="0"/>
        </a:xfrm>
      </p:grpSpPr>
      <p:sp>
        <p:nvSpPr>
          <p:cNvPr id="336" name="Shape 33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37" name="Shape 337"/>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2" name="Shape 342"/>
        <p:cNvGrpSpPr/>
        <p:nvPr/>
      </p:nvGrpSpPr>
      <p:grpSpPr>
        <a:xfrm>
          <a:off y="0" x="0"/>
          <a:ext cy="0" cx="0"/>
          <a:chOff y="0" x="0"/>
          <a:chExt cy="0" cx="0"/>
        </a:xfrm>
      </p:grpSpPr>
      <p:sp>
        <p:nvSpPr>
          <p:cNvPr id="343" name="Shape 34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44" name="Shape 344"/>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9" name="Shape 349"/>
        <p:cNvGrpSpPr/>
        <p:nvPr/>
      </p:nvGrpSpPr>
      <p:grpSpPr>
        <a:xfrm>
          <a:off y="0" x="0"/>
          <a:ext cy="0" cx="0"/>
          <a:chOff y="0" x="0"/>
          <a:chExt cy="0" cx="0"/>
        </a:xfrm>
      </p:grpSpPr>
      <p:sp>
        <p:nvSpPr>
          <p:cNvPr id="350" name="Shape 35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51" name="Shape 351"/>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5" name="Shape 355"/>
        <p:cNvGrpSpPr/>
        <p:nvPr/>
      </p:nvGrpSpPr>
      <p:grpSpPr>
        <a:xfrm>
          <a:off y="0" x="0"/>
          <a:ext cy="0" cx="0"/>
          <a:chOff y="0" x="0"/>
          <a:chExt cy="0" cx="0"/>
        </a:xfrm>
      </p:grpSpPr>
      <p:sp>
        <p:nvSpPr>
          <p:cNvPr id="356" name="Shape 35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57" name="Shape 357"/>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rPr lang="en-US"/>
              <a:t>Radiologist = 2radiologist/radiologist2!       Technologist = 3radiologist/radiologist3!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2" name="Shape 362"/>
        <p:cNvGrpSpPr/>
        <p:nvPr/>
      </p:nvGrpSpPr>
      <p:grpSpPr>
        <a:xfrm>
          <a:off y="0" x="0"/>
          <a:ext cy="0" cx="0"/>
          <a:chOff y="0" x="0"/>
          <a:chExt cy="0" cx="0"/>
        </a:xfrm>
      </p:grpSpPr>
      <p:sp>
        <p:nvSpPr>
          <p:cNvPr id="363" name="Shape 36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64" name="Shape 364"/>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4" name="Shape 114"/>
        <p:cNvGrpSpPr/>
        <p:nvPr/>
      </p:nvGrpSpPr>
      <p:grpSpPr>
        <a:xfrm>
          <a:off y="0" x="0"/>
          <a:ext cy="0" cx="0"/>
          <a:chOff y="0" x="0"/>
          <a:chExt cy="0" cx="0"/>
        </a:xfrm>
      </p:grpSpPr>
      <p:sp>
        <p:nvSpPr>
          <p:cNvPr id="115" name="Shape 11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16" name="Shape 11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17" name="Shape 11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9" name="Shape 369"/>
        <p:cNvGrpSpPr/>
        <p:nvPr/>
      </p:nvGrpSpPr>
      <p:grpSpPr>
        <a:xfrm>
          <a:off y="0" x="0"/>
          <a:ext cy="0" cx="0"/>
          <a:chOff y="0" x="0"/>
          <a:chExt cy="0" cx="0"/>
        </a:xfrm>
      </p:grpSpPr>
      <p:sp>
        <p:nvSpPr>
          <p:cNvPr id="370" name="Shape 37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71" name="Shape 371"/>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6" name="Shape 376"/>
        <p:cNvGrpSpPr/>
        <p:nvPr/>
      </p:nvGrpSpPr>
      <p:grpSpPr>
        <a:xfrm>
          <a:off y="0" x="0"/>
          <a:ext cy="0" cx="0"/>
          <a:chOff y="0" x="0"/>
          <a:chExt cy="0" cx="0"/>
        </a:xfrm>
      </p:grpSpPr>
      <p:sp>
        <p:nvSpPr>
          <p:cNvPr id="377" name="Shape 37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78" name="Shape 378"/>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3" name="Shape 383"/>
        <p:cNvGrpSpPr/>
        <p:nvPr/>
      </p:nvGrpSpPr>
      <p:grpSpPr>
        <a:xfrm>
          <a:off y="0" x="0"/>
          <a:ext cy="0" cx="0"/>
          <a:chOff y="0" x="0"/>
          <a:chExt cy="0" cx="0"/>
        </a:xfrm>
      </p:grpSpPr>
      <p:sp>
        <p:nvSpPr>
          <p:cNvPr id="384" name="Shape 38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85" name="Shape 385"/>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0" name="Shape 390"/>
        <p:cNvGrpSpPr/>
        <p:nvPr/>
      </p:nvGrpSpPr>
      <p:grpSpPr>
        <a:xfrm>
          <a:off y="0" x="0"/>
          <a:ext cy="0" cx="0"/>
          <a:chOff y="0" x="0"/>
          <a:chExt cy="0" cx="0"/>
        </a:xfrm>
      </p:grpSpPr>
      <p:sp>
        <p:nvSpPr>
          <p:cNvPr id="391" name="Shape 39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92" name="Shape 392"/>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7" name="Shape 397"/>
        <p:cNvGrpSpPr/>
        <p:nvPr/>
      </p:nvGrpSpPr>
      <p:grpSpPr>
        <a:xfrm>
          <a:off y="0" x="0"/>
          <a:ext cy="0" cx="0"/>
          <a:chOff y="0" x="0"/>
          <a:chExt cy="0" cx="0"/>
        </a:xfrm>
      </p:grpSpPr>
      <p:sp>
        <p:nvSpPr>
          <p:cNvPr id="398" name="Shape 39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399" name="Shape 399"/>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4" name="Shape 404"/>
        <p:cNvGrpSpPr/>
        <p:nvPr/>
      </p:nvGrpSpPr>
      <p:grpSpPr>
        <a:xfrm>
          <a:off y="0" x="0"/>
          <a:ext cy="0" cx="0"/>
          <a:chOff y="0" x="0"/>
          <a:chExt cy="0" cx="0"/>
        </a:xfrm>
      </p:grpSpPr>
      <p:sp>
        <p:nvSpPr>
          <p:cNvPr id="405" name="Shape 40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406" name="Shape 406"/>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1" name="Shape 411"/>
        <p:cNvGrpSpPr/>
        <p:nvPr/>
      </p:nvGrpSpPr>
      <p:grpSpPr>
        <a:xfrm>
          <a:off y="0" x="0"/>
          <a:ext cy="0" cx="0"/>
          <a:chOff y="0" x="0"/>
          <a:chExt cy="0" cx="0"/>
        </a:xfrm>
      </p:grpSpPr>
      <p:sp>
        <p:nvSpPr>
          <p:cNvPr id="412" name="Shape 41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413" name="Shape 413"/>
          <p:cNvSpPr txBox="1"/>
          <p:nvPr>
            <p:ph idx="1" type="body"/>
          </p:nvPr>
        </p:nvSpPr>
        <p:spPr>
          <a:xfrm>
            <a:off y="4343400" x="685800"/>
            <a:ext cy="4114800" cx="5486399"/>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7" name="Shape 417"/>
        <p:cNvGrpSpPr/>
        <p:nvPr/>
      </p:nvGrpSpPr>
      <p:grpSpPr>
        <a:xfrm>
          <a:off y="0" x="0"/>
          <a:ext cy="0" cx="0"/>
          <a:chOff y="0" x="0"/>
          <a:chExt cy="0" cx="0"/>
        </a:xfrm>
      </p:grpSpPr>
      <p:sp>
        <p:nvSpPr>
          <p:cNvPr id="418" name="Shape 41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419" name="Shape 41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420" name="Shape 42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1" name="Shape 121"/>
        <p:cNvGrpSpPr/>
        <p:nvPr/>
      </p:nvGrpSpPr>
      <p:grpSpPr>
        <a:xfrm>
          <a:off y="0" x="0"/>
          <a:ext cy="0" cx="0"/>
          <a:chOff y="0" x="0"/>
          <a:chExt cy="0" cx="0"/>
        </a:xfrm>
      </p:grpSpPr>
      <p:sp>
        <p:nvSpPr>
          <p:cNvPr id="122" name="Shape 12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23" name="Shape 12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24" name="Shape 12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8" name="Shape 128"/>
        <p:cNvGrpSpPr/>
        <p:nvPr/>
      </p:nvGrpSpPr>
      <p:grpSpPr>
        <a:xfrm>
          <a:off y="0" x="0"/>
          <a:ext cy="0" cx="0"/>
          <a:chOff y="0" x="0"/>
          <a:chExt cy="0" cx="0"/>
        </a:xfrm>
      </p:grpSpPr>
      <p:sp>
        <p:nvSpPr>
          <p:cNvPr id="129" name="Shape 12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30" name="Shape 13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31" name="Shape 13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38" name="Shape 13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 name="Shape 142"/>
        <p:cNvGrpSpPr/>
        <p:nvPr/>
      </p:nvGrpSpPr>
      <p:grpSpPr>
        <a:xfrm>
          <a:off y="0" x="0"/>
          <a:ext cy="0" cx="0"/>
          <a:chOff y="0" x="0"/>
          <a:chExt cy="0" cx="0"/>
        </a:xfrm>
      </p:grpSpPr>
      <p:sp>
        <p:nvSpPr>
          <p:cNvPr id="143" name="Shape 14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44" name="Shape 14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spcBef>
                <a:spcPts val="0"/>
              </a:spcBef>
              <a:buNone/>
            </a:pPr>
            <a:r>
              <a:t/>
            </a:r>
            <a:endParaRPr strike="noStrike" u="none" b="0" cap="none" baseline="0" sz="1800" i="0"/>
          </a:p>
        </p:txBody>
      </p:sp>
      <p:sp>
        <p:nvSpPr>
          <p:cNvPr id="145" name="Shape 14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51" name="Shape 15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rtl="0" lvl="0">
              <a:spcBef>
                <a:spcPts val="0"/>
              </a:spcBef>
              <a:buNone/>
            </a:pPr>
            <a:r>
              <a:t/>
            </a:r>
            <a:endParaRPr strike="noStrike" u="none" b="0" cap="none" baseline="0" sz="1800" i="0"/>
          </a:p>
        </p:txBody>
      </p:sp>
      <p:sp>
        <p:nvSpPr>
          <p:cNvPr id="152" name="Shape 15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Target="../media/image02.jpg" Type="http://schemas.openxmlformats.org/officeDocument/2006/relationships/image" Id="rId2"/><Relationship Target="../slideMasters/slideMaster1.xml" Type="http://schemas.openxmlformats.org/officeDocument/2006/relationships/slideMaster" Id="rId1"/><Relationship Target="../media/image03.png" Type="http://schemas.openxmlformats.org/officeDocument/2006/relationships/image" Id="rId3"/></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media/image01.png" Type="http://schemas.openxmlformats.org/officeDocument/2006/relationships/image" Id="rId2"/><Relationship Target="../slideMasters/slideMaster1.xml" Type="http://schemas.openxmlformats.org/officeDocument/2006/relationships/slideMaster" Id="rId1"/><Relationship Target="../media/image00.jpg" Type="http://schemas.openxmlformats.org/officeDocument/2006/relationships/image" Id="rId3"/></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4" name="Shape 14"/>
        <p:cNvGrpSpPr/>
        <p:nvPr/>
      </p:nvGrpSpPr>
      <p:grpSpPr>
        <a:xfrm>
          <a:off y="0" x="0"/>
          <a:ext cy="0" cx="0"/>
          <a:chOff y="0" x="0"/>
          <a:chExt cy="0" cx="0"/>
        </a:xfrm>
      </p:grpSpPr>
      <p:sp>
        <p:nvSpPr>
          <p:cNvPr id="15" name="Shape 15"/>
          <p:cNvSpPr txBox="1"/>
          <p:nvPr>
            <p:ph type="ctrTitle"/>
          </p:nvPr>
        </p:nvSpPr>
        <p:spPr>
          <a:xfrm>
            <a:off y="2130425" x="685800"/>
            <a:ext cy="1470024" cx="7772400"/>
          </a:xfrm>
          <a:prstGeom prst="rect">
            <a:avLst/>
          </a:prstGeom>
          <a:noFill/>
          <a:ln>
            <a:noFill/>
          </a:ln>
        </p:spPr>
        <p:txBody>
          <a:bodyPr bIns="91425" rIns="91425" lIns="91425" tIns="91425" anchor="ctr" anchorCtr="0"/>
          <a:lstStyle>
            <a:lvl1pPr algn="ctr" rtl="0" marR="0" indent="0" marL="0">
              <a:spcBef>
                <a:spcPts val="0"/>
              </a:spcBef>
              <a:buClr>
                <a:schemeClr val="dk1"/>
              </a:buClr>
              <a:buFont typeface="Calibri"/>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6" name="Shape 16"/>
          <p:cNvSpPr txBox="1"/>
          <p:nvPr>
            <p:ph idx="1" type="subTitle"/>
          </p:nvPr>
        </p:nvSpPr>
        <p:spPr>
          <a:xfrm>
            <a:off y="3886200" x="1371600"/>
            <a:ext cy="1752600" cx="6400799"/>
          </a:xfrm>
          <a:prstGeom prst="rect">
            <a:avLst/>
          </a:prstGeom>
          <a:noFill/>
          <a:ln>
            <a:noFill/>
          </a:ln>
        </p:spPr>
        <p:txBody>
          <a:bodyPr bIns="91425" rIns="91425" lIns="91425" tIns="91425" anchor="t" anchorCtr="0"/>
          <a:lstStyle>
            <a:lvl1pPr algn="ctr" rtl="0" marR="0" indent="0" marL="0">
              <a:spcBef>
                <a:spcPts val="640"/>
              </a:spcBef>
              <a:buClr>
                <a:srgbClr val="888888"/>
              </a:buClr>
              <a:buFont typeface="Calibri"/>
              <a:buNone/>
              <a:defRPr/>
            </a:lvl1pPr>
            <a:lvl2pPr algn="ctr" rtl="0" marR="0" indent="0" marL="457200">
              <a:spcBef>
                <a:spcPts val="560"/>
              </a:spcBef>
              <a:buClr>
                <a:srgbClr val="888888"/>
              </a:buClr>
              <a:buFont typeface="Calibri"/>
              <a:buNone/>
              <a:defRPr/>
            </a:lvl2pPr>
            <a:lvl3pPr algn="ctr" rtl="0" marR="0" indent="0" marL="914400">
              <a:spcBef>
                <a:spcPts val="480"/>
              </a:spcBef>
              <a:buClr>
                <a:srgbClr val="888888"/>
              </a:buClr>
              <a:buFont typeface="Calibri"/>
              <a:buNone/>
              <a:defRPr/>
            </a:lvl3pPr>
            <a:lvl4pPr algn="ctr" rtl="0" marR="0" indent="0" marL="1371600">
              <a:spcBef>
                <a:spcPts val="400"/>
              </a:spcBef>
              <a:buClr>
                <a:srgbClr val="888888"/>
              </a:buClr>
              <a:buFont typeface="Calibri"/>
              <a:buNone/>
              <a:defRPr/>
            </a:lvl4pPr>
            <a:lvl5pPr algn="ctr" rtl="0" marR="0" indent="0" marL="1828800">
              <a:spcBef>
                <a:spcPts val="400"/>
              </a:spcBef>
              <a:buClr>
                <a:srgbClr val="888888"/>
              </a:buClr>
              <a:buFont typeface="Calibri"/>
              <a:buNone/>
              <a:defRPr/>
            </a:lvl5pPr>
            <a:lvl6pPr algn="ctr" rtl="0" marR="0" indent="0" marL="2286000">
              <a:spcBef>
                <a:spcPts val="400"/>
              </a:spcBef>
              <a:buClr>
                <a:srgbClr val="888888"/>
              </a:buClr>
              <a:buFont typeface="Calibri"/>
              <a:buNone/>
              <a:defRPr/>
            </a:lvl6pPr>
            <a:lvl7pPr algn="ctr" rtl="0" marR="0" indent="0" marL="2743200">
              <a:spcBef>
                <a:spcPts val="400"/>
              </a:spcBef>
              <a:buClr>
                <a:srgbClr val="888888"/>
              </a:buClr>
              <a:buFont typeface="Calibri"/>
              <a:buNone/>
              <a:defRPr/>
            </a:lvl7pPr>
            <a:lvl8pPr algn="ctr" rtl="0" marR="0" indent="0" marL="3200400">
              <a:spcBef>
                <a:spcPts val="400"/>
              </a:spcBef>
              <a:buClr>
                <a:srgbClr val="888888"/>
              </a:buClr>
              <a:buFont typeface="Calibri"/>
              <a:buNone/>
              <a:defRPr/>
            </a:lvl8pPr>
            <a:lvl9pPr algn="ctr" rtl="0" marR="0" indent="0" marL="3657600">
              <a:spcBef>
                <a:spcPts val="400"/>
              </a:spcBef>
              <a:buClr>
                <a:srgbClr val="888888"/>
              </a:buClr>
              <a:buFont typeface="Calibri"/>
              <a:buNone/>
              <a:defRPr/>
            </a:lvl9pPr>
          </a:lstStyle>
          <a:p/>
        </p:txBody>
      </p:sp>
      <p:sp>
        <p:nvSpPr>
          <p:cNvPr id="17" name="Shape 17"/>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8" name="Shape 18"/>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9" name="Shape 19"/>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pic>
        <p:nvPicPr>
          <p:cNvPr id="20" name="Shape 20"/>
          <p:cNvPicPr preferRelativeResize="0"/>
          <p:nvPr/>
        </p:nvPicPr>
        <p:blipFill rotWithShape="1">
          <a:blip r:embed="rId2"/>
          <a:srcRect t="9346" b="47466" r="19928" l="12862"/>
          <a:stretch/>
        </p:blipFill>
        <p:spPr>
          <a:xfrm>
            <a:off y="381000" x="6248400"/>
            <a:ext cy="990599" cx="2133599"/>
          </a:xfrm>
          <a:prstGeom prst="rect">
            <a:avLst/>
          </a:prstGeom>
          <a:noFill/>
          <a:ln>
            <a:noFill/>
          </a:ln>
        </p:spPr>
      </p:pic>
      <p:pic>
        <p:nvPicPr>
          <p:cNvPr id="21" name="Shape 21"/>
          <p:cNvPicPr preferRelativeResize="0"/>
          <p:nvPr/>
        </p:nvPicPr>
        <p:blipFill rotWithShape="1">
          <a:blip r:embed="rId3"/>
          <a:srcRect t="0" b="0" r="0" l="0"/>
          <a:stretch/>
        </p:blipFill>
        <p:spPr>
          <a:xfrm>
            <a:off y="228600" x="304800"/>
            <a:ext cy="1295400" cx="36649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7" name="Shape 77"/>
        <p:cNvGrpSpPr/>
        <p:nvPr/>
      </p:nvGrpSpPr>
      <p:grpSpPr>
        <a:xfrm>
          <a:off y="0" x="0"/>
          <a:ext cy="0" cx="0"/>
          <a:chOff y="0" x="0"/>
          <a:chExt cy="0" cx="0"/>
        </a:xfrm>
      </p:grpSpPr>
      <p:sp>
        <p:nvSpPr>
          <p:cNvPr id="78" name="Shape 78"/>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 name="Shape 79"/>
          <p:cNvSpPr txBox="1"/>
          <p:nvPr>
            <p:ph idx="1" type="body"/>
          </p:nvPr>
        </p:nvSpPr>
        <p:spPr>
          <a:xfrm rot="5400000">
            <a:off y="-251618" x="2309018"/>
            <a:ext cy="8229600" cx="4525963"/>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Calibri"/>
              <a:buChar char="•"/>
              <a:defRPr/>
            </a:lvl1pPr>
            <a:lvl2pPr algn="l" rtl="0" indent="-107950" marL="742950">
              <a:spcBef>
                <a:spcPts val="560"/>
              </a:spcBef>
              <a:buClr>
                <a:schemeClr val="dk1"/>
              </a:buClr>
              <a:buFont typeface="Calibri"/>
              <a:buChar char="–"/>
              <a:defRPr/>
            </a:lvl2pPr>
            <a:lvl3pPr algn="l" rtl="0" indent="-76200" marL="1143000">
              <a:spcBef>
                <a:spcPts val="480"/>
              </a:spcBef>
              <a:buClr>
                <a:schemeClr val="dk1"/>
              </a:buClr>
              <a:buFont typeface="Calibri"/>
              <a:buChar char="•"/>
              <a:defRPr/>
            </a:lvl3pPr>
            <a:lvl4pPr algn="l" rtl="0" indent="-101600" marL="1600200">
              <a:spcBef>
                <a:spcPts val="400"/>
              </a:spcBef>
              <a:buClr>
                <a:schemeClr val="dk1"/>
              </a:buClr>
              <a:buFont typeface="Calibri"/>
              <a:buChar char="–"/>
              <a:defRPr/>
            </a:lvl4pPr>
            <a:lvl5pPr algn="l" rtl="0" indent="-101600" marL="2057400">
              <a:spcBef>
                <a:spcPts val="400"/>
              </a:spcBef>
              <a:buClr>
                <a:schemeClr val="dk1"/>
              </a:buClr>
              <a:buFont typeface="Calibri"/>
              <a:buChar char="»"/>
              <a:defRPr/>
            </a:lvl5pPr>
            <a:lvl6pPr algn="l" rtl="0" indent="-101600" marL="2514600">
              <a:spcBef>
                <a:spcPts val="400"/>
              </a:spcBef>
              <a:buClr>
                <a:schemeClr val="dk1"/>
              </a:buClr>
              <a:buFont typeface="Calibri"/>
              <a:buChar char="•"/>
              <a:defRPr/>
            </a:lvl6pPr>
            <a:lvl7pPr algn="l" rtl="0" indent="-101600" marL="2971800">
              <a:spcBef>
                <a:spcPts val="400"/>
              </a:spcBef>
              <a:buClr>
                <a:schemeClr val="dk1"/>
              </a:buClr>
              <a:buFont typeface="Calibri"/>
              <a:buChar char="•"/>
              <a:defRPr/>
            </a:lvl7pPr>
            <a:lvl8pPr algn="l" rtl="0" indent="-101600" marL="3429000">
              <a:spcBef>
                <a:spcPts val="400"/>
              </a:spcBef>
              <a:buClr>
                <a:schemeClr val="dk1"/>
              </a:buClr>
              <a:buFont typeface="Calibri"/>
              <a:buChar char="•"/>
              <a:defRPr/>
            </a:lvl8pPr>
            <a:lvl9pPr algn="l" rtl="0" indent="-101600" marL="3886200">
              <a:spcBef>
                <a:spcPts val="400"/>
              </a:spcBef>
              <a:buClr>
                <a:schemeClr val="dk1"/>
              </a:buClr>
              <a:buFont typeface="Calibri"/>
              <a:buChar char="•"/>
              <a:defRPr/>
            </a:lvl9pPr>
          </a:lstStyle>
          <a:p/>
        </p:txBody>
      </p:sp>
      <p:sp>
        <p:nvSpPr>
          <p:cNvPr id="80" name="Shape 80"/>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1" name="Shape 81"/>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2" name="Shape 82"/>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3" name="Shape 83"/>
        <p:cNvGrpSpPr/>
        <p:nvPr/>
      </p:nvGrpSpPr>
      <p:grpSpPr>
        <a:xfrm>
          <a:off y="0" x="0"/>
          <a:ext cy="0" cx="0"/>
          <a:chOff y="0" x="0"/>
          <a:chExt cy="0" cx="0"/>
        </a:xfrm>
      </p:grpSpPr>
      <p:sp>
        <p:nvSpPr>
          <p:cNvPr id="84" name="Shape 84"/>
          <p:cNvSpPr txBox="1"/>
          <p:nvPr>
            <p:ph type="title"/>
          </p:nvPr>
        </p:nvSpPr>
        <p:spPr>
          <a:xfrm rot="5400000">
            <a:off y="2171700" x="4732337"/>
            <a:ext cy="2057400" cx="5851525"/>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5" name="Shape 85"/>
          <p:cNvSpPr txBox="1"/>
          <p:nvPr>
            <p:ph idx="1" type="body"/>
          </p:nvPr>
        </p:nvSpPr>
        <p:spPr>
          <a:xfrm rot="5400000">
            <a:off y="190500" x="541337"/>
            <a:ext cy="6019799" cx="5851525"/>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Calibri"/>
              <a:buChar char="•"/>
              <a:defRPr/>
            </a:lvl1pPr>
            <a:lvl2pPr algn="l" rtl="0" indent="-107950" marL="742950">
              <a:spcBef>
                <a:spcPts val="560"/>
              </a:spcBef>
              <a:buClr>
                <a:schemeClr val="dk1"/>
              </a:buClr>
              <a:buFont typeface="Calibri"/>
              <a:buChar char="–"/>
              <a:defRPr/>
            </a:lvl2pPr>
            <a:lvl3pPr algn="l" rtl="0" indent="-76200" marL="1143000">
              <a:spcBef>
                <a:spcPts val="480"/>
              </a:spcBef>
              <a:buClr>
                <a:schemeClr val="dk1"/>
              </a:buClr>
              <a:buFont typeface="Calibri"/>
              <a:buChar char="•"/>
              <a:defRPr/>
            </a:lvl3pPr>
            <a:lvl4pPr algn="l" rtl="0" indent="-101600" marL="1600200">
              <a:spcBef>
                <a:spcPts val="400"/>
              </a:spcBef>
              <a:buClr>
                <a:schemeClr val="dk1"/>
              </a:buClr>
              <a:buFont typeface="Calibri"/>
              <a:buChar char="–"/>
              <a:defRPr/>
            </a:lvl4pPr>
            <a:lvl5pPr algn="l" rtl="0" indent="-101600" marL="2057400">
              <a:spcBef>
                <a:spcPts val="400"/>
              </a:spcBef>
              <a:buClr>
                <a:schemeClr val="dk1"/>
              </a:buClr>
              <a:buFont typeface="Calibri"/>
              <a:buChar char="»"/>
              <a:defRPr/>
            </a:lvl5pPr>
            <a:lvl6pPr algn="l" rtl="0" indent="-101600" marL="2514600">
              <a:spcBef>
                <a:spcPts val="400"/>
              </a:spcBef>
              <a:buClr>
                <a:schemeClr val="dk1"/>
              </a:buClr>
              <a:buFont typeface="Calibri"/>
              <a:buChar char="•"/>
              <a:defRPr/>
            </a:lvl6pPr>
            <a:lvl7pPr algn="l" rtl="0" indent="-101600" marL="2971800">
              <a:spcBef>
                <a:spcPts val="400"/>
              </a:spcBef>
              <a:buClr>
                <a:schemeClr val="dk1"/>
              </a:buClr>
              <a:buFont typeface="Calibri"/>
              <a:buChar char="•"/>
              <a:defRPr/>
            </a:lvl7pPr>
            <a:lvl8pPr algn="l" rtl="0" indent="-101600" marL="3429000">
              <a:spcBef>
                <a:spcPts val="400"/>
              </a:spcBef>
              <a:buClr>
                <a:schemeClr val="dk1"/>
              </a:buClr>
              <a:buFont typeface="Calibri"/>
              <a:buChar char="•"/>
              <a:defRPr/>
            </a:lvl8pPr>
            <a:lvl9pPr algn="l" rtl="0" indent="-101600" marL="3886200">
              <a:spcBef>
                <a:spcPts val="400"/>
              </a:spcBef>
              <a:buClr>
                <a:schemeClr val="dk1"/>
              </a:buClr>
              <a:buFont typeface="Calibri"/>
              <a:buChar char="•"/>
              <a:defRPr/>
            </a:lvl9pPr>
          </a:lstStyle>
          <a:p/>
        </p:txBody>
      </p:sp>
      <p:sp>
        <p:nvSpPr>
          <p:cNvPr id="86" name="Shape 86"/>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7" name="Shape 87"/>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8" name="Shape 88"/>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2" name="Shape 22"/>
        <p:cNvGrpSpPr/>
        <p:nvPr/>
      </p:nvGrpSpPr>
      <p:grpSpPr>
        <a:xfrm>
          <a:off y="0" x="0"/>
          <a:ext cy="0" cx="0"/>
          <a:chOff y="0" x="0"/>
          <a:chExt cy="0" cx="0"/>
        </a:xfrm>
      </p:grpSpPr>
      <p:sp>
        <p:nvSpPr>
          <p:cNvPr id="23" name="Shape 23"/>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 name="Shape 24"/>
          <p:cNvSpPr txBox="1"/>
          <p:nvPr>
            <p:ph idx="1" type="body"/>
          </p:nvPr>
        </p:nvSpPr>
        <p:spPr>
          <a:xfrm>
            <a:off y="1600200" x="457200"/>
            <a:ext cy="4525963" cx="8229600"/>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Calibri"/>
              <a:buChar char="•"/>
              <a:defRPr/>
            </a:lvl1pPr>
            <a:lvl2pPr algn="l" rtl="0" indent="-107950" marL="742950">
              <a:spcBef>
                <a:spcPts val="560"/>
              </a:spcBef>
              <a:buClr>
                <a:schemeClr val="dk1"/>
              </a:buClr>
              <a:buFont typeface="Calibri"/>
              <a:buChar char="–"/>
              <a:defRPr/>
            </a:lvl2pPr>
            <a:lvl3pPr algn="l" rtl="0" indent="-76200" marL="1143000">
              <a:spcBef>
                <a:spcPts val="480"/>
              </a:spcBef>
              <a:buClr>
                <a:schemeClr val="dk1"/>
              </a:buClr>
              <a:buFont typeface="Calibri"/>
              <a:buChar char="•"/>
              <a:defRPr/>
            </a:lvl3pPr>
            <a:lvl4pPr algn="l" rtl="0" indent="-101600" marL="1600200">
              <a:spcBef>
                <a:spcPts val="400"/>
              </a:spcBef>
              <a:buClr>
                <a:schemeClr val="dk1"/>
              </a:buClr>
              <a:buFont typeface="Calibri"/>
              <a:buChar char="–"/>
              <a:defRPr/>
            </a:lvl4pPr>
            <a:lvl5pPr algn="l" rtl="0" indent="-101600" marL="2057400">
              <a:spcBef>
                <a:spcPts val="400"/>
              </a:spcBef>
              <a:buClr>
                <a:schemeClr val="dk1"/>
              </a:buClr>
              <a:buFont typeface="Calibri"/>
              <a:buChar char="»"/>
              <a:defRPr/>
            </a:lvl5pPr>
            <a:lvl6pPr algn="l" rtl="0" indent="-101600" marL="2514600">
              <a:spcBef>
                <a:spcPts val="400"/>
              </a:spcBef>
              <a:buClr>
                <a:schemeClr val="dk1"/>
              </a:buClr>
              <a:buFont typeface="Calibri"/>
              <a:buChar char="•"/>
              <a:defRPr/>
            </a:lvl6pPr>
            <a:lvl7pPr algn="l" rtl="0" indent="-101600" marL="2971800">
              <a:spcBef>
                <a:spcPts val="400"/>
              </a:spcBef>
              <a:buClr>
                <a:schemeClr val="dk1"/>
              </a:buClr>
              <a:buFont typeface="Calibri"/>
              <a:buChar char="•"/>
              <a:defRPr/>
            </a:lvl7pPr>
            <a:lvl8pPr algn="l" rtl="0" indent="-101600" marL="3429000">
              <a:spcBef>
                <a:spcPts val="400"/>
              </a:spcBef>
              <a:buClr>
                <a:schemeClr val="dk1"/>
              </a:buClr>
              <a:buFont typeface="Calibri"/>
              <a:buChar char="•"/>
              <a:defRPr/>
            </a:lvl8pPr>
            <a:lvl9pPr algn="l" rtl="0" indent="-101600" marL="3886200">
              <a:spcBef>
                <a:spcPts val="400"/>
              </a:spcBef>
              <a:buClr>
                <a:schemeClr val="dk1"/>
              </a:buClr>
              <a:buFont typeface="Calibri"/>
              <a:buChar char="•"/>
              <a:defRPr/>
            </a:lvl9pPr>
          </a:lstStyle>
          <a:p/>
        </p:txBody>
      </p:sp>
      <p:sp>
        <p:nvSpPr>
          <p:cNvPr id="25" name="Shape 25"/>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6" name="Shape 26"/>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7" name="Shape 27"/>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pic>
        <p:nvPicPr>
          <p:cNvPr id="28" name="Shape 28"/>
          <p:cNvPicPr preferRelativeResize="0"/>
          <p:nvPr/>
        </p:nvPicPr>
        <p:blipFill rotWithShape="1">
          <a:blip r:embed="rId2"/>
          <a:srcRect t="0" b="0" r="0" l="0"/>
          <a:stretch/>
        </p:blipFill>
        <p:spPr>
          <a:xfrm>
            <a:off y="5942253" x="0"/>
            <a:ext cy="915747" cx="2590800"/>
          </a:xfrm>
          <a:prstGeom prst="rect">
            <a:avLst/>
          </a:prstGeom>
          <a:noFill/>
          <a:ln>
            <a:noFill/>
          </a:ln>
        </p:spPr>
      </p:pic>
      <p:pic>
        <p:nvPicPr>
          <p:cNvPr id="29" name="Shape 29"/>
          <p:cNvPicPr preferRelativeResize="0"/>
          <p:nvPr/>
        </p:nvPicPr>
        <p:blipFill rotWithShape="1">
          <a:blip r:embed="rId3"/>
          <a:srcRect t="0" b="37500" r="3124" l="0"/>
          <a:stretch/>
        </p:blipFill>
        <p:spPr>
          <a:xfrm>
            <a:off y="5898919" x="7086600"/>
            <a:ext cy="959078" cx="2057400"/>
          </a:xfrm>
          <a:prstGeom prst="rect">
            <a:avLst/>
          </a:prstGeom>
          <a:noFill/>
          <a:ln>
            <a:noFill/>
          </a:ln>
        </p:spPr>
      </p:pic>
      <p:cxnSp>
        <p:nvCxnSpPr>
          <p:cNvPr id="30" name="Shape 30"/>
          <p:cNvCxnSpPr/>
          <p:nvPr/>
        </p:nvCxnSpPr>
        <p:spPr>
          <a:xfrm>
            <a:off y="1524000" x="457200"/>
            <a:ext cy="0" cx="8381999"/>
          </a:xfrm>
          <a:prstGeom prst="straightConnector1">
            <a:avLst/>
          </a:prstGeom>
          <a:noFill/>
          <a:ln w="9525" cap="flat">
            <a:solidFill>
              <a:srgbClr val="4A7DBB"/>
            </a:solidFill>
            <a:prstDash val="solid"/>
            <a:round/>
            <a:headEnd w="med" len="med" type="none"/>
            <a:tailEnd w="med" len="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y="0" x="0"/>
          <a:ext cy="0" cx="0"/>
          <a:chOff y="0" x="0"/>
          <a:chExt cy="0" cx="0"/>
        </a:xfrm>
      </p:grpSpPr>
      <p:sp>
        <p:nvSpPr>
          <p:cNvPr id="32" name="Shape 32"/>
          <p:cNvSpPr txBox="1"/>
          <p:nvPr>
            <p:ph type="title"/>
          </p:nvPr>
        </p:nvSpPr>
        <p:spPr>
          <a:xfrm>
            <a:off y="4406900" x="722312"/>
            <a:ext cy="1362075" cx="7772400"/>
          </a:xfrm>
          <a:prstGeom prst="rect">
            <a:avLst/>
          </a:prstGeom>
          <a:noFill/>
          <a:ln>
            <a:noFill/>
          </a:ln>
        </p:spPr>
        <p:txBody>
          <a:bodyPr bIns="91425" rIns="91425" lIns="91425" t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 name="Shape 33"/>
          <p:cNvSpPr txBox="1"/>
          <p:nvPr>
            <p:ph idx="1" type="body"/>
          </p:nvPr>
        </p:nvSpPr>
        <p:spPr>
          <a:xfrm>
            <a:off y="2906713" x="722312"/>
            <a:ext cy="1500187" cx="7772400"/>
          </a:xfrm>
          <a:prstGeom prst="rect">
            <a:avLst/>
          </a:prstGeom>
          <a:noFill/>
          <a:ln>
            <a:noFill/>
          </a:ln>
        </p:spPr>
        <p:txBody>
          <a:bodyPr bIns="91425" rIns="91425" lIns="91425" tIns="91425" anchor="b" anchorCtr="0"/>
          <a:lstStyle>
            <a:lvl1pPr rtl="0" indent="0" marL="0">
              <a:spcBef>
                <a:spcPts val="0"/>
              </a:spcBef>
              <a:buClr>
                <a:srgbClr val="888888"/>
              </a:buClr>
              <a:buFont typeface="Calibri"/>
              <a:buNone/>
              <a:defRPr/>
            </a:lvl1pPr>
            <a:lvl2pPr rtl="0" indent="0" marL="457200">
              <a:spcBef>
                <a:spcPts val="0"/>
              </a:spcBef>
              <a:buClr>
                <a:srgbClr val="888888"/>
              </a:buClr>
              <a:buFont typeface="Calibri"/>
              <a:buNone/>
              <a:defRPr/>
            </a:lvl2pPr>
            <a:lvl3pPr rtl="0" indent="0" marL="914400">
              <a:spcBef>
                <a:spcPts val="0"/>
              </a:spcBef>
              <a:buClr>
                <a:srgbClr val="888888"/>
              </a:buClr>
              <a:buFont typeface="Calibri"/>
              <a:buNone/>
              <a:defRPr/>
            </a:lvl3pPr>
            <a:lvl4pPr rtl="0" indent="0" marL="1371600">
              <a:spcBef>
                <a:spcPts val="0"/>
              </a:spcBef>
              <a:buClr>
                <a:srgbClr val="888888"/>
              </a:buClr>
              <a:buFont typeface="Calibri"/>
              <a:buNone/>
              <a:defRPr/>
            </a:lvl4pPr>
            <a:lvl5pPr rtl="0" indent="0" marL="1828800">
              <a:spcBef>
                <a:spcPts val="0"/>
              </a:spcBef>
              <a:buClr>
                <a:srgbClr val="888888"/>
              </a:buClr>
              <a:buFont typeface="Calibri"/>
              <a:buNone/>
              <a:defRPr/>
            </a:lvl5pPr>
            <a:lvl6pPr rtl="0" indent="0" marL="2286000">
              <a:spcBef>
                <a:spcPts val="0"/>
              </a:spcBef>
              <a:buClr>
                <a:srgbClr val="888888"/>
              </a:buClr>
              <a:buFont typeface="Calibri"/>
              <a:buNone/>
              <a:defRPr/>
            </a:lvl6pPr>
            <a:lvl7pPr rtl="0" indent="0" marL="2743200">
              <a:spcBef>
                <a:spcPts val="0"/>
              </a:spcBef>
              <a:buClr>
                <a:srgbClr val="888888"/>
              </a:buClr>
              <a:buFont typeface="Calibri"/>
              <a:buNone/>
              <a:defRPr/>
            </a:lvl7pPr>
            <a:lvl8pPr rtl="0" indent="0" marL="3200400">
              <a:spcBef>
                <a:spcPts val="0"/>
              </a:spcBef>
              <a:buClr>
                <a:srgbClr val="888888"/>
              </a:buClr>
              <a:buFont typeface="Calibri"/>
              <a:buNone/>
              <a:defRPr/>
            </a:lvl8pPr>
            <a:lvl9pPr rtl="0" indent="0" marL="3657600">
              <a:spcBef>
                <a:spcPts val="0"/>
              </a:spcBef>
              <a:buClr>
                <a:srgbClr val="888888"/>
              </a:buClr>
              <a:buFont typeface="Calibri"/>
              <a:buNone/>
              <a:defRPr/>
            </a:lvl9pPr>
          </a:lstStyle>
          <a:p/>
        </p:txBody>
      </p:sp>
      <p:sp>
        <p:nvSpPr>
          <p:cNvPr id="34" name="Shape 34"/>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5" name="Shape 35"/>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6" name="Shape 36"/>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7" name="Shape 37"/>
        <p:cNvGrpSpPr/>
        <p:nvPr/>
      </p:nvGrpSpPr>
      <p:grpSpPr>
        <a:xfrm>
          <a:off y="0" x="0"/>
          <a:ext cy="0" cx="0"/>
          <a:chOff y="0" x="0"/>
          <a:chExt cy="0" cx="0"/>
        </a:xfrm>
      </p:grpSpPr>
      <p:sp>
        <p:nvSpPr>
          <p:cNvPr id="38" name="Shape 38"/>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 name="Shape 39"/>
          <p:cNvSpPr txBox="1"/>
          <p:nvPr>
            <p:ph idx="1" type="body"/>
          </p:nvPr>
        </p:nvSpPr>
        <p:spPr>
          <a:xfrm>
            <a:off y="1600200" x="457200"/>
            <a:ext cy="4525963" cx="4038599"/>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 name="Shape 40"/>
          <p:cNvSpPr txBox="1"/>
          <p:nvPr>
            <p:ph idx="2" type="body"/>
          </p:nvPr>
        </p:nvSpPr>
        <p:spPr>
          <a:xfrm>
            <a:off y="1600200" x="4648200"/>
            <a:ext cy="4525963" cx="4038599"/>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2" name="Shape 42"/>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3" name="Shape 43"/>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cxnSp>
        <p:nvCxnSpPr>
          <p:cNvPr id="44" name="Shape 44"/>
          <p:cNvCxnSpPr/>
          <p:nvPr/>
        </p:nvCxnSpPr>
        <p:spPr>
          <a:xfrm>
            <a:off y="1524000" x="457200"/>
            <a:ext cy="0" cx="8381999"/>
          </a:xfrm>
          <a:prstGeom prst="straightConnector1">
            <a:avLst/>
          </a:prstGeom>
          <a:noFill/>
          <a:ln w="9525" cap="flat">
            <a:solidFill>
              <a:srgbClr val="4A7DBB"/>
            </a:solidFill>
            <a:prstDash val="solid"/>
            <a:round/>
            <a:headEnd w="med" len="med" type="none"/>
            <a:tailEnd w="med" len="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5" name="Shape 45"/>
        <p:cNvGrpSpPr/>
        <p:nvPr/>
      </p:nvGrpSpPr>
      <p:grpSpPr>
        <a:xfrm>
          <a:off y="0" x="0"/>
          <a:ext cy="0" cx="0"/>
          <a:chOff y="0" x="0"/>
          <a:chExt cy="0" cx="0"/>
        </a:xfrm>
      </p:grpSpPr>
      <p:sp>
        <p:nvSpPr>
          <p:cNvPr id="46" name="Shape 46"/>
          <p:cNvSpPr txBox="1"/>
          <p:nvPr>
            <p:ph type="title"/>
          </p:nvPr>
        </p:nvSpPr>
        <p:spPr>
          <a:xfrm>
            <a:off y="274637" x="457200"/>
            <a:ext cy="1143000" cx="8229600"/>
          </a:xfrm>
          <a:prstGeom prst="rect">
            <a:avLst/>
          </a:prstGeom>
          <a:noFill/>
          <a:ln>
            <a:noFill/>
          </a:ln>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1" type="body"/>
          </p:nvPr>
        </p:nvSpPr>
        <p:spPr>
          <a:xfrm>
            <a:off y="1535112" x="457200"/>
            <a:ext cy="639762" cx="4040187"/>
          </a:xfrm>
          <a:prstGeom prst="rect">
            <a:avLst/>
          </a:prstGeom>
          <a:noFill/>
          <a:ln>
            <a:noFill/>
          </a:ln>
        </p:spPr>
        <p:txBody>
          <a:bodyPr bIns="91425" rIns="91425" lIns="91425" tIns="91425" anchor="b"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48" name="Shape 48"/>
          <p:cNvSpPr txBox="1"/>
          <p:nvPr>
            <p:ph idx="2" type="body"/>
          </p:nvPr>
        </p:nvSpPr>
        <p:spPr>
          <a:xfrm>
            <a:off y="2174875" x="457200"/>
            <a:ext cy="3951287" cx="4040187"/>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txBox="1"/>
          <p:nvPr>
            <p:ph idx="3" type="body"/>
          </p:nvPr>
        </p:nvSpPr>
        <p:spPr>
          <a:xfrm>
            <a:off y="1535112" x="4645025"/>
            <a:ext cy="639762" cx="4041774"/>
          </a:xfrm>
          <a:prstGeom prst="rect">
            <a:avLst/>
          </a:prstGeom>
          <a:noFill/>
          <a:ln>
            <a:noFill/>
          </a:ln>
        </p:spPr>
        <p:txBody>
          <a:bodyPr bIns="91425" rIns="91425" lIns="91425" tIns="91425" anchor="b"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50" name="Shape 50"/>
          <p:cNvSpPr txBox="1"/>
          <p:nvPr>
            <p:ph idx="4" type="body"/>
          </p:nvPr>
        </p:nvSpPr>
        <p:spPr>
          <a:xfrm>
            <a:off y="2174875" x="4645025"/>
            <a:ext cy="3951287" cx="4041774"/>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 name="Shape 51"/>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2" name="Shape 52"/>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3" name="Shape 53"/>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4" name="Shape 54"/>
        <p:cNvGrpSpPr/>
        <p:nvPr/>
      </p:nvGrpSpPr>
      <p:grpSpPr>
        <a:xfrm>
          <a:off y="0" x="0"/>
          <a:ext cy="0" cx="0"/>
          <a:chOff y="0" x="0"/>
          <a:chExt cy="0" cx="0"/>
        </a:xfrm>
      </p:grpSpPr>
      <p:sp>
        <p:nvSpPr>
          <p:cNvPr id="55" name="Shape 55"/>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 name="Shape 56"/>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7" name="Shape 57"/>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8" name="Shape 58"/>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9" name="Shape 59"/>
        <p:cNvGrpSpPr/>
        <p:nvPr/>
      </p:nvGrpSpPr>
      <p:grpSpPr>
        <a:xfrm>
          <a:off y="0" x="0"/>
          <a:ext cy="0" cx="0"/>
          <a:chOff y="0" x="0"/>
          <a:chExt cy="0" cx="0"/>
        </a:xfrm>
      </p:grpSpPr>
      <p:sp>
        <p:nvSpPr>
          <p:cNvPr id="60" name="Shape 60"/>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1" name="Shape 61"/>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2" name="Shape 62"/>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3" name="Shape 63"/>
        <p:cNvGrpSpPr/>
        <p:nvPr/>
      </p:nvGrpSpPr>
      <p:grpSpPr>
        <a:xfrm>
          <a:off y="0" x="0"/>
          <a:ext cy="0" cx="0"/>
          <a:chOff y="0" x="0"/>
          <a:chExt cy="0" cx="0"/>
        </a:xfrm>
      </p:grpSpPr>
      <p:sp>
        <p:nvSpPr>
          <p:cNvPr id="64" name="Shape 64"/>
          <p:cNvSpPr txBox="1"/>
          <p:nvPr>
            <p:ph type="title"/>
          </p:nvPr>
        </p:nvSpPr>
        <p:spPr>
          <a:xfrm>
            <a:off y="273050" x="457200"/>
            <a:ext cy="1162049" cx="3008313"/>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5" name="Shape 65"/>
          <p:cNvSpPr txBox="1"/>
          <p:nvPr>
            <p:ph idx="1" type="body"/>
          </p:nvPr>
        </p:nvSpPr>
        <p:spPr>
          <a:xfrm>
            <a:off y="273050" x="3575050"/>
            <a:ext cy="5853112" cx="511175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 name="Shape 66"/>
          <p:cNvSpPr txBox="1"/>
          <p:nvPr>
            <p:ph idx="2" type="body"/>
          </p:nvPr>
        </p:nvSpPr>
        <p:spPr>
          <a:xfrm>
            <a:off y="1435100" x="457200"/>
            <a:ext cy="4691063" cx="3008313"/>
          </a:xfrm>
          <a:prstGeom prst="rect">
            <a:avLst/>
          </a:prstGeom>
          <a:noFill/>
          <a:ln>
            <a:noFill/>
          </a:ln>
        </p:spPr>
        <p:txBody>
          <a:bodyPr bIns="91425" rIns="91425" lIns="91425" tIns="91425" anchor="t"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67" name="Shape 67"/>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8" name="Shape 68"/>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9" name="Shape 69"/>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0" name="Shape 70"/>
        <p:cNvGrpSpPr/>
        <p:nvPr/>
      </p:nvGrpSpPr>
      <p:grpSpPr>
        <a:xfrm>
          <a:off y="0" x="0"/>
          <a:ext cy="0" cx="0"/>
          <a:chOff y="0" x="0"/>
          <a:chExt cy="0" cx="0"/>
        </a:xfrm>
      </p:grpSpPr>
      <p:sp>
        <p:nvSpPr>
          <p:cNvPr id="71" name="Shape 71"/>
          <p:cNvSpPr txBox="1"/>
          <p:nvPr>
            <p:ph type="title"/>
          </p:nvPr>
        </p:nvSpPr>
        <p:spPr>
          <a:xfrm>
            <a:off y="4800600" x="1792288"/>
            <a:ext cy="566737" cx="5486399"/>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 name="Shape 72"/>
          <p:cNvSpPr/>
          <p:nvPr>
            <p:ph idx="2" type="pic"/>
          </p:nvPr>
        </p:nvSpPr>
        <p:spPr>
          <a:xfrm>
            <a:off y="612775" x="1792288"/>
            <a:ext cy="4114800" cx="5486399"/>
          </a:xfrm>
          <a:prstGeom prst="rect">
            <a:avLst/>
          </a:prstGeom>
          <a:noFill/>
          <a:ln>
            <a:noFill/>
          </a:ln>
        </p:spPr>
      </p:sp>
      <p:sp>
        <p:nvSpPr>
          <p:cNvPr id="73" name="Shape 73"/>
          <p:cNvSpPr txBox="1"/>
          <p:nvPr>
            <p:ph idx="1" type="body"/>
          </p:nvPr>
        </p:nvSpPr>
        <p:spPr>
          <a:xfrm>
            <a:off y="5367337" x="1792288"/>
            <a:ext cy="804861" cx="5486399"/>
          </a:xfrm>
          <a:prstGeom prst="rect">
            <a:avLst/>
          </a:prstGeom>
          <a:noFill/>
          <a:ln>
            <a:noFill/>
          </a:ln>
        </p:spPr>
        <p:txBody>
          <a:bodyPr bIns="91425" rIns="91425" lIns="91425" tIns="91425" anchor="t"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74" name="Shape 74"/>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5" name="Shape 75"/>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6" name="Shape 76"/>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1.xml" Type="http://schemas.openxmlformats.org/officeDocument/2006/relationships/theme" Id="rId12"/><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10.xml" Type="http://schemas.openxmlformats.org/officeDocument/2006/relationships/slideLayout" Id="rId10"/><Relationship Target="../slideLayouts/slideLayout4.xml" Type="http://schemas.openxmlformats.org/officeDocument/2006/relationships/slideLayout" Id="rId4"/><Relationship Target="../slideLayouts/slideLayout11.xml" Type="http://schemas.openxmlformats.org/officeDocument/2006/relationships/slideLayout" Id="rId11"/><Relationship Target="../slideLayouts/slideLayout3.xml" Type="http://schemas.openxmlformats.org/officeDocument/2006/relationships/slideLayout" Id="rId3"/><Relationship Target="../slideLayouts/slideLayout9.xml" Type="http://schemas.openxmlformats.org/officeDocument/2006/relationships/slideLayout" Id="rId9"/><Relationship Target="../slideLayouts/slideLayout6.xml" Type="http://schemas.openxmlformats.org/officeDocument/2006/relationships/slideLayout" Id="rId6"/><Relationship Target="../slideLayouts/slideLayout5.xml" Type="http://schemas.openxmlformats.org/officeDocument/2006/relationships/slideLayout" Id="rId5"/><Relationship Target="../slideLayouts/slideLayout8.xml" Type="http://schemas.openxmlformats.org/officeDocument/2006/relationships/slideLayout" Id="rId8"/><Relationship Target="../slideLayouts/slideLayout7.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y="0" x="0"/>
          <a:ext cy="0" cx="0"/>
          <a:chOff y="0" x="0"/>
          <a:chExt cy="0" cx="0"/>
        </a:xfrm>
      </p:grpSpPr>
      <p:sp>
        <p:nvSpPr>
          <p:cNvPr id="9" name="Shape 9"/>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marR="0" indent="0" marL="0">
              <a:spcBef>
                <a:spcPts val="0"/>
              </a:spcBef>
              <a:buClr>
                <a:schemeClr val="dk1"/>
              </a:buClr>
              <a:buFont typeface="Calibri"/>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0" name="Shape 10"/>
          <p:cNvSpPr txBox="1"/>
          <p:nvPr>
            <p:ph idx="1" type="body"/>
          </p:nvPr>
        </p:nvSpPr>
        <p:spPr>
          <a:xfrm>
            <a:off y="1600200" x="457200"/>
            <a:ext cy="4525963" cx="8229600"/>
          </a:xfrm>
          <a:prstGeom prst="rect">
            <a:avLst/>
          </a:prstGeom>
          <a:noFill/>
          <a:ln>
            <a:noFill/>
          </a:ln>
        </p:spPr>
        <p:txBody>
          <a:bodyPr bIns="91425" rIns="91425" lIns="91425" tIns="91425" anchor="t" anchorCtr="0"/>
          <a:lstStyle>
            <a:lvl1pPr algn="l" rtl="0" marR="0" indent="-139700" marL="342900">
              <a:spcBef>
                <a:spcPts val="640"/>
              </a:spcBef>
              <a:buClr>
                <a:schemeClr val="dk1"/>
              </a:buClr>
              <a:buFont typeface="Calibri"/>
              <a:buChar char="•"/>
              <a:defRPr/>
            </a:lvl1pPr>
            <a:lvl2pPr algn="l" rtl="0" marR="0" indent="-107950" marL="742950">
              <a:spcBef>
                <a:spcPts val="560"/>
              </a:spcBef>
              <a:buClr>
                <a:schemeClr val="dk1"/>
              </a:buClr>
              <a:buFont typeface="Calibri"/>
              <a:buChar char="–"/>
              <a:defRPr/>
            </a:lvl2pPr>
            <a:lvl3pPr algn="l" rtl="0" marR="0" indent="-76200" marL="1143000">
              <a:spcBef>
                <a:spcPts val="480"/>
              </a:spcBef>
              <a:buClr>
                <a:schemeClr val="dk1"/>
              </a:buClr>
              <a:buFont typeface="Calibri"/>
              <a:buChar char="•"/>
              <a:defRPr/>
            </a:lvl3pPr>
            <a:lvl4pPr algn="l" rtl="0" marR="0" indent="-101600" marL="1600200">
              <a:spcBef>
                <a:spcPts val="400"/>
              </a:spcBef>
              <a:buClr>
                <a:schemeClr val="dk1"/>
              </a:buClr>
              <a:buFont typeface="Calibri"/>
              <a:buChar char="–"/>
              <a:defRPr/>
            </a:lvl4pPr>
            <a:lvl5pPr algn="l" rtl="0" marR="0" indent="-101600" marL="2057400">
              <a:spcBef>
                <a:spcPts val="400"/>
              </a:spcBef>
              <a:buClr>
                <a:schemeClr val="dk1"/>
              </a:buClr>
              <a:buFont typeface="Calibri"/>
              <a:buChar char="»"/>
              <a:defRPr/>
            </a:lvl5pPr>
            <a:lvl6pPr algn="l" rtl="0" marR="0" indent="-101600" marL="2514600">
              <a:spcBef>
                <a:spcPts val="400"/>
              </a:spcBef>
              <a:buClr>
                <a:schemeClr val="dk1"/>
              </a:buClr>
              <a:buFont typeface="Calibri"/>
              <a:buChar char="•"/>
              <a:defRPr/>
            </a:lvl6pPr>
            <a:lvl7pPr algn="l" rtl="0" marR="0" indent="-101600" marL="2971800">
              <a:spcBef>
                <a:spcPts val="400"/>
              </a:spcBef>
              <a:buClr>
                <a:schemeClr val="dk1"/>
              </a:buClr>
              <a:buFont typeface="Calibri"/>
              <a:buChar char="•"/>
              <a:defRPr/>
            </a:lvl7pPr>
            <a:lvl8pPr algn="l" rtl="0" marR="0" indent="-101600" marL="3429000">
              <a:spcBef>
                <a:spcPts val="400"/>
              </a:spcBef>
              <a:buClr>
                <a:schemeClr val="dk1"/>
              </a:buClr>
              <a:buFont typeface="Calibri"/>
              <a:buChar char="•"/>
              <a:defRPr/>
            </a:lvl8pPr>
            <a:lvl9pPr algn="l" rtl="0" marR="0" indent="-101600" marL="3886200">
              <a:spcBef>
                <a:spcPts val="400"/>
              </a:spcBef>
              <a:buClr>
                <a:schemeClr val="dk1"/>
              </a:buClr>
              <a:buFont typeface="Calibri"/>
              <a:buChar char="•"/>
              <a:defRPr/>
            </a:lvl9pPr>
          </a:lstStyle>
          <a:p/>
        </p:txBody>
      </p:sp>
      <p:sp>
        <p:nvSpPr>
          <p:cNvPr id="11" name="Shape 11"/>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2" name="Shape 12"/>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3" name="Shape 13"/>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7.xml" Type="http://schemas.openxmlformats.org/officeDocument/2006/relationships/slideLayout" Id="rId1"/><Relationship Target="../media/image16.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edia/image10.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 Target="../media/image22.pn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27.pn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 Target="../media/image20.pn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 Target="../media/image26.pn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28.pn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15.pn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media/image23.pn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25.pn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29.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media/image30.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 Target="../media/image31.pn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y="0" x="0"/>
          <a:ext cy="0" cx="0"/>
          <a:chOff y="0" x="0"/>
          <a:chExt cy="0" cx="0"/>
        </a:xfrm>
      </p:grpSpPr>
      <p:sp>
        <p:nvSpPr>
          <p:cNvPr id="90" name="Shape 90"/>
          <p:cNvSpPr txBox="1"/>
          <p:nvPr>
            <p:ph type="ctrTitle"/>
          </p:nvPr>
        </p:nvSpPr>
        <p:spPr>
          <a:xfrm>
            <a:off y="2130425" x="685800"/>
            <a:ext cy="2136775" cx="77724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1" cap="none" baseline="0" sz="3950" lang="en-US" i="0">
                <a:solidFill>
                  <a:schemeClr val="dk1"/>
                </a:solidFill>
                <a:latin typeface="Calibri"/>
                <a:ea typeface="Calibri"/>
                <a:cs typeface="Calibri"/>
                <a:sym typeface="Calibri"/>
              </a:rPr>
              <a:t>Radiology Protocol Tool  &amp; Reporter (RAPTOR)  Milestone #</a:t>
            </a:r>
            <a:r>
              <a:rPr b="1" sz="3950" lang="en-US">
                <a:solidFill>
                  <a:schemeClr val="dk1"/>
                </a:solidFill>
                <a:latin typeface="Calibri"/>
                <a:ea typeface="Calibri"/>
                <a:cs typeface="Calibri"/>
                <a:sym typeface="Calibri"/>
              </a:rPr>
              <a:t>3</a:t>
            </a:r>
            <a:r>
              <a:rPr strike="noStrike" u="none" b="1" cap="none" baseline="0" sz="3950" lang="en-US" i="0">
                <a:solidFill>
                  <a:schemeClr val="dk1"/>
                </a:solidFill>
                <a:latin typeface="Calibri"/>
                <a:ea typeface="Calibri"/>
                <a:cs typeface="Calibri"/>
                <a:sym typeface="Calibri"/>
              </a:rPr>
              <a:t> Review</a:t>
            </a:r>
            <a:br>
              <a:rPr strike="noStrike" u="none" b="1" cap="none" baseline="0" sz="3950" lang="en-US" i="0">
                <a:solidFill>
                  <a:schemeClr val="dk1"/>
                </a:solidFill>
                <a:latin typeface="Calibri"/>
                <a:ea typeface="Calibri"/>
                <a:cs typeface="Calibri"/>
                <a:sym typeface="Calibri"/>
              </a:rPr>
            </a:br>
            <a:r>
              <a:rPr strike="noStrike" u="none" b="1" cap="none" baseline="0" sz="3950" lang="en-US" i="0">
                <a:solidFill>
                  <a:schemeClr val="dk1"/>
                </a:solidFill>
                <a:latin typeface="Calibri"/>
                <a:ea typeface="Calibri"/>
                <a:cs typeface="Calibri"/>
                <a:sym typeface="Calibri"/>
              </a:rPr>
              <a:t> </a:t>
            </a:r>
          </a:p>
        </p:txBody>
      </p:sp>
      <p:sp>
        <p:nvSpPr>
          <p:cNvPr id="91" name="Shape 91"/>
          <p:cNvSpPr txBox="1"/>
          <p:nvPr>
            <p:ph idx="1" type="subTitle"/>
          </p:nvPr>
        </p:nvSpPr>
        <p:spPr>
          <a:xfrm>
            <a:off y="4572000" x="1447800"/>
            <a:ext cy="1752600" cx="6400799"/>
          </a:xfrm>
          <a:prstGeom prst="rect">
            <a:avLst/>
          </a:prstGeom>
          <a:noFill/>
          <a:ln>
            <a:noFill/>
          </a:ln>
        </p:spPr>
        <p:txBody>
          <a:bodyPr bIns="45700" rIns="91425" lIns="91425" tIns="45700" anchor="t" anchorCtr="0">
            <a:noAutofit/>
          </a:bodyPr>
          <a:lstStyle/>
          <a:p>
            <a:pPr algn="ctr" rtl="0" lvl="0" marR="0" indent="0" marL="0">
              <a:spcBef>
                <a:spcPts val="0"/>
              </a:spcBef>
              <a:buClr>
                <a:srgbClr val="888888"/>
              </a:buClr>
              <a:buSzPct val="25000"/>
              <a:buFont typeface="Calibri"/>
              <a:buNone/>
            </a:pPr>
            <a:r>
              <a:rPr strike="noStrike" u="none" b="0" cap="none" baseline="0" sz="3200" lang="en-US" i="0">
                <a:solidFill>
                  <a:srgbClr val="888888"/>
                </a:solidFill>
                <a:latin typeface="Calibri"/>
                <a:ea typeface="Calibri"/>
                <a:cs typeface="Calibri"/>
                <a:sym typeface="Calibri"/>
              </a:rPr>
              <a:t>SAN Business Consultants</a:t>
            </a:r>
          </a:p>
          <a:p>
            <a:pPr algn="ctr" rtl="0" lvl="0" marR="0" indent="0" marL="0">
              <a:spcBef>
                <a:spcPts val="640"/>
              </a:spcBef>
              <a:buClr>
                <a:srgbClr val="888888"/>
              </a:buClr>
              <a:buSzPct val="25000"/>
              <a:buFont typeface="Calibri"/>
              <a:buNone/>
            </a:pPr>
            <a:r>
              <a:rPr sz="3200" lang="en-US">
                <a:solidFill>
                  <a:srgbClr val="888888"/>
                </a:solidFill>
                <a:latin typeface="Calibri"/>
                <a:ea typeface="Calibri"/>
                <a:cs typeface="Calibri"/>
                <a:sym typeface="Calibri"/>
              </a:rPr>
              <a:t>June</a:t>
            </a:r>
            <a:r>
              <a:rPr strike="noStrike" u="none" b="0" cap="none" baseline="0" sz="3200" lang="en-US" i="0">
                <a:solidFill>
                  <a:srgbClr val="888888"/>
                </a:solidFill>
                <a:latin typeface="Calibri"/>
                <a:ea typeface="Calibri"/>
                <a:cs typeface="Calibri"/>
                <a:sym typeface="Calibri"/>
              </a:rPr>
              <a:t> 23, 2014</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y="0" x="0"/>
          <a:ext cy="0" cx="0"/>
          <a:chOff y="0" x="0"/>
          <a:chExt cy="0" cx="0"/>
        </a:xfrm>
      </p:grpSpPr>
      <p:sp>
        <p:nvSpPr>
          <p:cNvPr id="154" name="Shape 154"/>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Scheduled Milestones</a:t>
            </a:r>
          </a:p>
        </p:txBody>
      </p:sp>
      <p:sp>
        <p:nvSpPr>
          <p:cNvPr id="155" name="Shape 155"/>
          <p:cNvSpPr txBox="1"/>
          <p:nvPr>
            <p:ph idx="1" type="body"/>
          </p:nvPr>
        </p:nvSpPr>
        <p:spPr>
          <a:xfrm>
            <a:off y="1600200" x="570550"/>
            <a:ext cy="4526100" cx="8229600"/>
          </a:xfrm>
          <a:prstGeom prst="rect">
            <a:avLst/>
          </a:prstGeom>
          <a:noFill/>
          <a:ln>
            <a:noFill/>
          </a:ln>
        </p:spPr>
        <p:txBody>
          <a:bodyPr bIns="45700" rIns="91425" lIns="91425" tIns="45700" anchor="t" anchorCtr="0">
            <a:noAutofit/>
          </a:bodyPr>
          <a:lstStyle/>
          <a:p>
            <a:pPr algn="l" rtl="0" lvl="0" marR="0" indent="-342900" marL="342900">
              <a:lnSpc>
                <a:spcPct val="90000"/>
              </a:lnSpc>
              <a:spcBef>
                <a:spcPts val="0"/>
              </a:spcBef>
              <a:buClr>
                <a:srgbClr val="4F6128"/>
              </a:buClr>
              <a:buSzPct val="98333"/>
              <a:buFont typeface="Calibri"/>
              <a:buChar char="•"/>
            </a:pPr>
            <a:r>
              <a:rPr strike="noStrike" u="none" cap="none" baseline="0" sz="2950" lang="en-US" i="0">
                <a:solidFill>
                  <a:srgbClr val="4F6128"/>
                </a:solidFill>
                <a:latin typeface="Calibri"/>
                <a:ea typeface="Calibri"/>
                <a:cs typeface="Calibri"/>
                <a:sym typeface="Calibri"/>
              </a:rPr>
              <a:t>December 2013 – Theme and Worklist</a:t>
            </a:r>
          </a:p>
          <a:p>
            <a:pPr algn="l" rtl="0" lvl="0" marR="0" indent="-342900" marL="342900">
              <a:lnSpc>
                <a:spcPct val="90000"/>
              </a:lnSpc>
              <a:spcBef>
                <a:spcPts val="590"/>
              </a:spcBef>
              <a:buClr>
                <a:srgbClr val="4F6128"/>
              </a:buClr>
              <a:buSzPct val="98333"/>
              <a:buFont typeface="Calibri"/>
              <a:buChar char="•"/>
            </a:pPr>
            <a:r>
              <a:rPr strike="noStrike" u="none" b="0" cap="none" baseline="0" sz="2950" lang="en-US" i="0">
                <a:solidFill>
                  <a:srgbClr val="4F6128"/>
                </a:solidFill>
                <a:latin typeface="Calibri"/>
                <a:ea typeface="Calibri"/>
                <a:cs typeface="Calibri"/>
                <a:sym typeface="Calibri"/>
              </a:rPr>
              <a:t>March 2014 – Templates, </a:t>
            </a:r>
            <a:r>
              <a:rPr sz="2950" lang="en-US">
                <a:solidFill>
                  <a:srgbClr val="4F6128"/>
                </a:solidFill>
                <a:latin typeface="Calibri"/>
                <a:ea typeface="Calibri"/>
                <a:cs typeface="Calibri"/>
                <a:sym typeface="Calibri"/>
              </a:rPr>
              <a:t>UI </a:t>
            </a:r>
            <a:r>
              <a:rPr strike="noStrike" u="none" b="0" cap="none" baseline="0" sz="2950" lang="en-US" i="0">
                <a:solidFill>
                  <a:srgbClr val="4F6128"/>
                </a:solidFill>
                <a:latin typeface="Calibri"/>
                <a:ea typeface="Calibri"/>
                <a:cs typeface="Calibri"/>
                <a:sym typeface="Calibri"/>
              </a:rPr>
              <a:t>connected to database</a:t>
            </a:r>
          </a:p>
          <a:p>
            <a:pPr algn="l" rtl="0" lvl="0" marR="0" indent="-342900" marL="342900">
              <a:lnSpc>
                <a:spcPct val="90000"/>
              </a:lnSpc>
              <a:spcBef>
                <a:spcPts val="590"/>
              </a:spcBef>
              <a:buClr>
                <a:schemeClr val="dk1"/>
              </a:buClr>
              <a:buSzPct val="98333"/>
              <a:buFont typeface="Calibri"/>
              <a:buChar char="•"/>
            </a:pPr>
            <a:r>
              <a:rPr strike="noStrike" u="none" b="1" cap="none" baseline="0" sz="2950" lang="en-US" i="0">
                <a:solidFill>
                  <a:schemeClr val="dk1"/>
                </a:solidFill>
                <a:latin typeface="Calibri"/>
                <a:ea typeface="Calibri"/>
                <a:cs typeface="Calibri"/>
                <a:sym typeface="Calibri"/>
              </a:rPr>
              <a:t>June 2014 – </a:t>
            </a:r>
            <a:r>
              <a:rPr b="1" sz="2950" lang="en-US">
                <a:solidFill>
                  <a:schemeClr val="dk1"/>
                </a:solidFill>
                <a:latin typeface="Calibri"/>
                <a:ea typeface="Calibri"/>
                <a:cs typeface="Calibri"/>
                <a:sym typeface="Calibri"/>
              </a:rPr>
              <a:t>User Management, Workflow</a:t>
            </a:r>
          </a:p>
          <a:p>
            <a:pPr algn="l" rtl="0" lvl="0" marR="0" indent="-342900" marL="342900">
              <a:lnSpc>
                <a:spcPct val="90000"/>
              </a:lnSpc>
              <a:spcBef>
                <a:spcPts val="590"/>
              </a:spcBef>
              <a:buClr>
                <a:schemeClr val="dk1"/>
              </a:buClr>
              <a:buSzPct val="98333"/>
              <a:buFont typeface="Calibri"/>
              <a:buChar char="•"/>
            </a:pPr>
            <a:r>
              <a:rPr sz="2950" lang="en-US">
                <a:solidFill>
                  <a:schemeClr val="dk1"/>
                </a:solidFill>
                <a:latin typeface="Calibri"/>
                <a:ea typeface="Calibri"/>
                <a:cs typeface="Calibri"/>
                <a:sym typeface="Calibri"/>
              </a:rPr>
              <a:t>(4) Functional Sprints through December</a:t>
            </a:r>
          </a:p>
          <a:p>
            <a:pPr algn="l" rtl="0" lvl="0" marR="0" indent="-342900" marL="342900">
              <a:lnSpc>
                <a:spcPct val="90000"/>
              </a:lnSpc>
              <a:spcBef>
                <a:spcPts val="590"/>
              </a:spcBef>
              <a:buClr>
                <a:schemeClr val="dk1"/>
              </a:buClr>
              <a:buSzPct val="98333"/>
              <a:buFont typeface="Calibri"/>
              <a:buChar char="•"/>
            </a:pPr>
            <a:r>
              <a:rPr sz="2950" lang="en-US">
                <a:solidFill>
                  <a:schemeClr val="dk1"/>
                </a:solidFill>
                <a:latin typeface="Calibri"/>
                <a:ea typeface="Calibri"/>
                <a:cs typeface="Calibri"/>
                <a:sym typeface="Calibri"/>
              </a:rPr>
              <a:t>October</a:t>
            </a:r>
            <a:r>
              <a:rPr strike="noStrike" u="none" b="0" cap="none" baseline="0" sz="2950" lang="en-US" i="0">
                <a:solidFill>
                  <a:schemeClr val="dk1"/>
                </a:solidFill>
                <a:latin typeface="Calibri"/>
                <a:ea typeface="Calibri"/>
                <a:cs typeface="Calibri"/>
                <a:sym typeface="Calibri"/>
              </a:rPr>
              <a:t> 2014 – </a:t>
            </a:r>
            <a:r>
              <a:rPr sz="2950" lang="en-US">
                <a:solidFill>
                  <a:schemeClr val="dk1"/>
                </a:solidFill>
                <a:latin typeface="Calibri"/>
                <a:ea typeface="Calibri"/>
                <a:cs typeface="Calibri"/>
                <a:sym typeface="Calibri"/>
              </a:rPr>
              <a:t>Site ready for staging</a:t>
            </a:r>
          </a:p>
          <a:p>
            <a:pPr algn="l" rtl="0" lvl="0" marR="0" indent="-342900" marL="342900">
              <a:lnSpc>
                <a:spcPct val="90000"/>
              </a:lnSpc>
              <a:spcBef>
                <a:spcPts val="590"/>
              </a:spcBef>
              <a:buClr>
                <a:schemeClr val="dk1"/>
              </a:buClr>
              <a:buSzPct val="98333"/>
              <a:buFont typeface="Calibri"/>
              <a:buChar char="•"/>
            </a:pPr>
            <a:r>
              <a:rPr sz="2950" lang="en-US">
                <a:solidFill>
                  <a:schemeClr val="dk1"/>
                </a:solidFill>
                <a:latin typeface="Calibri"/>
                <a:ea typeface="Calibri"/>
                <a:cs typeface="Calibri"/>
                <a:sym typeface="Calibri"/>
              </a:rPr>
              <a:t>January</a:t>
            </a:r>
            <a:r>
              <a:rPr strike="noStrike" u="none" b="0" cap="none" baseline="0" sz="2950" lang="en-US" i="0">
                <a:solidFill>
                  <a:schemeClr val="dk1"/>
                </a:solidFill>
                <a:latin typeface="Calibri"/>
                <a:ea typeface="Calibri"/>
                <a:cs typeface="Calibri"/>
                <a:sym typeface="Calibri"/>
              </a:rPr>
              <a:t> 201</a:t>
            </a:r>
            <a:r>
              <a:rPr sz="2950" lang="en-US">
                <a:solidFill>
                  <a:schemeClr val="dk1"/>
                </a:solidFill>
                <a:latin typeface="Calibri"/>
                <a:ea typeface="Calibri"/>
                <a:cs typeface="Calibri"/>
                <a:sym typeface="Calibri"/>
              </a:rPr>
              <a:t>5</a:t>
            </a:r>
            <a:r>
              <a:rPr strike="noStrike" u="none" b="0" cap="none" baseline="0" sz="2950" lang="en-US" i="0">
                <a:solidFill>
                  <a:schemeClr val="dk1"/>
                </a:solidFill>
                <a:latin typeface="Calibri"/>
                <a:ea typeface="Calibri"/>
                <a:cs typeface="Calibri"/>
                <a:sym typeface="Calibri"/>
              </a:rPr>
              <a:t> – </a:t>
            </a:r>
            <a:r>
              <a:rPr sz="2950" lang="en-US">
                <a:solidFill>
                  <a:schemeClr val="dk1"/>
                </a:solidFill>
                <a:latin typeface="Calibri"/>
                <a:ea typeface="Calibri"/>
                <a:cs typeface="Calibri"/>
                <a:sym typeface="Calibri"/>
              </a:rPr>
              <a:t>Final UAT</a:t>
            </a:r>
          </a:p>
          <a:p>
            <a:pPr algn="l" rtl="0" lvl="0" marR="0" indent="-342900" marL="342900">
              <a:lnSpc>
                <a:spcPct val="90000"/>
              </a:lnSpc>
              <a:spcBef>
                <a:spcPts val="590"/>
              </a:spcBef>
              <a:buClr>
                <a:schemeClr val="dk1"/>
              </a:buClr>
              <a:buSzPct val="98333"/>
              <a:buFont typeface="Calibri"/>
              <a:buChar char="•"/>
            </a:pPr>
            <a:r>
              <a:rPr sz="2950" lang="en-US">
                <a:solidFill>
                  <a:schemeClr val="dk1"/>
                </a:solidFill>
                <a:latin typeface="Calibri"/>
                <a:ea typeface="Calibri"/>
                <a:cs typeface="Calibri"/>
                <a:sym typeface="Calibri"/>
              </a:rPr>
              <a:t>March 2015 – Deployment &amp; Assess next steps</a:t>
            </a:r>
          </a:p>
          <a:p>
            <a:pPr algn="l" rtl="0" lvl="0" marR="0" indent="-154940" marL="342900">
              <a:lnSpc>
                <a:spcPct val="90000"/>
              </a:lnSpc>
              <a:spcBef>
                <a:spcPts val="592"/>
              </a:spcBef>
              <a:buClr>
                <a:schemeClr val="dk1"/>
              </a:buClr>
              <a:buFont typeface="Calibri"/>
              <a:buNone/>
            </a:pPr>
            <a:r>
              <a:t/>
            </a:r>
            <a:endParaRPr strike="noStrike" u="none" b="0" cap="none" baseline="0" sz="295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y="0" x="0"/>
          <a:ext cy="0" cx="0"/>
          <a:chOff y="0" x="0"/>
          <a:chExt cy="0" cx="0"/>
        </a:xfrm>
      </p:grpSpPr>
      <p:sp>
        <p:nvSpPr>
          <p:cNvPr id="161" name="Shape 161"/>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1" cap="none" baseline="0" sz="3950" lang="en-US" i="0">
                <a:solidFill>
                  <a:schemeClr val="dk1"/>
                </a:solidFill>
                <a:latin typeface="Calibri"/>
                <a:ea typeface="Calibri"/>
                <a:cs typeface="Calibri"/>
                <a:sym typeface="Calibri"/>
              </a:rPr>
              <a:t>Risk #9: Production Support of VA Software</a:t>
            </a:r>
          </a:p>
        </p:txBody>
      </p:sp>
      <p:sp>
        <p:nvSpPr>
          <p:cNvPr id="162" name="Shape 162"/>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lnSpc>
                <a:spcPct val="90000"/>
              </a:lnSpc>
              <a:spcBef>
                <a:spcPts val="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Date Initially Logged: December 28, 2013</a:t>
            </a:r>
          </a:p>
          <a:p>
            <a:pPr algn="l" rtl="0" lvl="0" marR="0" indent="-342900" marL="342900">
              <a:lnSpc>
                <a:spcPct val="9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Type: Production</a:t>
            </a:r>
          </a:p>
          <a:p>
            <a:pPr algn="l" rtl="0" lvl="0" marR="0" indent="-342900" marL="342900">
              <a:lnSpc>
                <a:spcPct val="9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Issue: Lack of production support and knowledge of MDWS, VIX and CVIX.  Closest MDWS and VIX installations are reportedly thousands of miles away from Sacramento CA.    </a:t>
            </a:r>
          </a:p>
          <a:p>
            <a:pPr algn="l" rtl="0" lvl="0" marR="0" indent="-342900" marL="342900">
              <a:lnSpc>
                <a:spcPct val="9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Mitigation: RAPTOR servers will have to have VIX and MDWS installed. </a:t>
            </a:r>
            <a:r>
              <a:rPr sz="2700" lang="en-US">
                <a:solidFill>
                  <a:schemeClr val="dk1"/>
                </a:solidFill>
                <a:latin typeface="Calibri"/>
                <a:ea typeface="Calibri"/>
                <a:cs typeface="Calibri"/>
                <a:sym typeface="Calibri"/>
              </a:rPr>
              <a:t>Developers request to have access to servers.</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y="0" x="0"/>
          <a:ext cy="0" cx="0"/>
          <a:chOff y="0" x="0"/>
          <a:chExt cy="0" cx="0"/>
        </a:xfrm>
      </p:grpSpPr>
      <p:sp>
        <p:nvSpPr>
          <p:cNvPr id="168" name="Shape 168"/>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Questions</a:t>
            </a:r>
          </a:p>
        </p:txBody>
      </p:sp>
      <p:pic>
        <p:nvPicPr>
          <p:cNvPr id="169" name="Shape 169"/>
          <p:cNvPicPr preferRelativeResize="0"/>
          <p:nvPr>
            <p:ph idx="1" type="body"/>
          </p:nvPr>
        </p:nvPicPr>
        <p:blipFill rotWithShape="1">
          <a:blip r:embed="rId3"/>
          <a:srcRect t="0" b="0" r="0" l="0"/>
          <a:stretch/>
        </p:blipFill>
        <p:spPr>
          <a:xfrm>
            <a:off y="2034609" x="2743427"/>
            <a:ext cy="3657142" cx="365714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y="0" x="0"/>
          <a:ext cy="0" cx="0"/>
          <a:chOff y="0" x="0"/>
          <a:chExt cy="0" cx="0"/>
        </a:xfrm>
      </p:grpSpPr>
      <p:sp>
        <p:nvSpPr>
          <p:cNvPr id="175" name="Shape 175"/>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Production Hardware</a:t>
            </a:r>
          </a:p>
        </p:txBody>
      </p:sp>
      <p:sp>
        <p:nvSpPr>
          <p:cNvPr id="176" name="Shape 176"/>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lnSpc>
                <a:spcPct val="80000"/>
              </a:lnSpc>
              <a:spcBef>
                <a:spcPts val="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SAN provided HW specs for verification</a:t>
            </a:r>
          </a:p>
          <a:p>
            <a:pPr algn="l" rtl="0" lvl="0" marR="0" indent="-342900" marL="34290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Open Issues Include</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1.    Confirm version of VA workstation browser is IE9 and is running on Windows 7</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2.    Schedule monthly touch point meetings between the RAPTOR Team and RO1 OIT PM</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3.    Jacqui to write up RO1 Data Center Requirements</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4.    Provide information requested by development team on data center procedures, backup, etc.</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5.    VA will support all of the Data Center installation.  SAN will not be admitted to the data center hence no travel to Sacramento is required.  How will communication be facilitated?</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6.   Does production support and knowledge include Imaging Architecture (VIX)?</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8. The PWS doesn’t mention switch.  Is the expectation that SAN should include this?</a:t>
            </a:r>
          </a:p>
          <a:p>
            <a:pPr algn="l" rtl="0" lvl="1" marR="0" indent="-285750" marL="742950">
              <a:lnSpc>
                <a:spcPct val="80000"/>
              </a:lnSpc>
              <a:spcBef>
                <a:spcPts val="360"/>
              </a:spcBef>
              <a:buClr>
                <a:schemeClr val="dk1"/>
              </a:buClr>
              <a:buSzPct val="100000"/>
              <a:buFont typeface="Calibri"/>
              <a:buChar char="–"/>
            </a:pPr>
            <a:r>
              <a:rPr strike="noStrike" u="none" b="0" cap="none" baseline="0" sz="1800" lang="en-US" i="0">
                <a:solidFill>
                  <a:schemeClr val="dk1"/>
                </a:solidFill>
                <a:latin typeface="Calibri"/>
                <a:ea typeface="Calibri"/>
                <a:cs typeface="Calibri"/>
                <a:sym typeface="Calibri"/>
              </a:rPr>
              <a:t>9. Clarify PWS requirement -  are both fiber or Ethernet channels required?</a:t>
            </a:r>
          </a:p>
          <a:p>
            <a:pPr algn="l" rtl="0" lvl="0" marR="0" indent="-342900" marL="342900">
              <a:lnSpc>
                <a:spcPct val="80000"/>
              </a:lnSpc>
              <a:spcBef>
                <a:spcPts val="400"/>
              </a:spcBef>
              <a:buClr>
                <a:schemeClr val="dk1"/>
              </a:buClr>
              <a:buFont typeface="Calibri"/>
              <a:buNone/>
            </a:pPr>
            <a:r>
              <a:t/>
            </a:r>
            <a:endParaRPr strike="noStrike" u="none" b="0" cap="none" baseline="0" sz="20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y="0" x="0"/>
          <a:ext cy="0" cx="0"/>
          <a:chOff y="0" x="0"/>
          <a:chExt cy="0" cx="0"/>
        </a:xfrm>
      </p:grpSpPr>
      <p:sp>
        <p:nvSpPr>
          <p:cNvPr id="182" name="Shape 182"/>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Physical Architecture</a:t>
            </a:r>
          </a:p>
        </p:txBody>
      </p:sp>
      <p:pic>
        <p:nvPicPr>
          <p:cNvPr id="183" name="Shape 183"/>
          <p:cNvPicPr preferRelativeResize="0"/>
          <p:nvPr>
            <p:ph idx="1" type="body"/>
          </p:nvPr>
        </p:nvPicPr>
        <p:blipFill rotWithShape="1">
          <a:blip r:embed="rId3"/>
          <a:srcRect t="0" b="0" r="0" l="0"/>
          <a:stretch/>
        </p:blipFill>
        <p:spPr>
          <a:xfrm>
            <a:off y="1607661" x="883920"/>
            <a:ext cy="4412139" cx="7117079"/>
          </a:xfrm>
          <a:prstGeom prst="rect">
            <a:avLst/>
          </a:prstGeom>
          <a:noFill/>
          <a:ln>
            <a:noFill/>
          </a:ln>
        </p:spPr>
      </p:pic>
      <p:sp>
        <p:nvSpPr>
          <p:cNvPr id="184" name="Shape 184"/>
          <p:cNvSpPr txBox="1"/>
          <p:nvPr/>
        </p:nvSpPr>
        <p:spPr>
          <a:xfrm>
            <a:off y="1569716" x="457200"/>
            <a:ext cy="369332" cx="25145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US" i="0">
                <a:solidFill>
                  <a:schemeClr val="dk1"/>
                </a:solidFill>
                <a:latin typeface="Calibri"/>
                <a:ea typeface="Calibri"/>
                <a:cs typeface="Calibri"/>
                <a:sym typeface="Calibri"/>
              </a:rPr>
              <a:t>Sacramento Data Center</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y="0" x="0"/>
          <a:ext cy="0" cx="0"/>
          <a:chOff y="0" x="0"/>
          <a:chExt cy="0" cx="0"/>
        </a:xfrm>
      </p:grpSpPr>
      <p:sp>
        <p:nvSpPr>
          <p:cNvPr id="190" name="Shape 190"/>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Worklist Page Demo</a:t>
            </a:r>
          </a:p>
        </p:txBody>
      </p:sp>
      <p:sp>
        <p:nvSpPr>
          <p:cNvPr id="191" name="Shape 191"/>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Worklist Columns can be hidden</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Additional (Modality, Scheduled) &amp; rearranged columns</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Rows are managed to minimize scrolling</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Adding Schedule info</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Sorting</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y="0" x="0"/>
          <a:ext cy="0" cx="0"/>
          <a:chOff y="0" x="0"/>
          <a:chExt cy="0" cx="0"/>
        </a:xfrm>
      </p:grpSpPr>
      <p:pic>
        <p:nvPicPr>
          <p:cNvPr id="197" name="Shape 197"/>
          <p:cNvPicPr preferRelativeResize="0"/>
          <p:nvPr/>
        </p:nvPicPr>
        <p:blipFill rotWithShape="1">
          <a:blip r:embed="rId3"/>
          <a:srcRect t="8857" b="8856" r="3570" l="0"/>
          <a:stretch/>
        </p:blipFill>
        <p:spPr>
          <a:xfrm>
            <a:off y="685800" x="228600"/>
            <a:ext cy="5486399" cx="86868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y="0" x="0"/>
          <a:ext cy="0" cx="0"/>
          <a:chOff y="0" x="0"/>
          <a:chExt cy="0" cx="0"/>
        </a:xfrm>
      </p:grpSpPr>
      <p:sp>
        <p:nvSpPr>
          <p:cNvPr id="203" name="Shape 203"/>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Dashboard Page</a:t>
            </a:r>
          </a:p>
        </p:txBody>
      </p:sp>
      <p:sp>
        <p:nvSpPr>
          <p:cNvPr id="204" name="Shape 204"/>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Templates Concept</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Auto-populate fields</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Contraindication details</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Suspend/ Reserve</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y="0" x="0"/>
          <a:ext cy="0" cx="0"/>
          <a:chOff y="0" x="0"/>
          <a:chExt cy="0" cx="0"/>
        </a:xfrm>
      </p:grpSpPr>
      <p:sp>
        <p:nvSpPr>
          <p:cNvPr id="210" name="Shape 210"/>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Template Concept</a:t>
            </a:r>
          </a:p>
        </p:txBody>
      </p:sp>
      <p:pic>
        <p:nvPicPr>
          <p:cNvPr id="211" name="Shape 211"/>
          <p:cNvPicPr preferRelativeResize="0"/>
          <p:nvPr>
            <p:ph idx="1" type="body"/>
          </p:nvPr>
        </p:nvPicPr>
        <p:blipFill rotWithShape="1">
          <a:blip r:embed="rId3"/>
          <a:srcRect t="0" b="0" r="0" l="0"/>
          <a:stretch/>
        </p:blipFill>
        <p:spPr>
          <a:xfrm>
            <a:off y="1600200" x="951229"/>
            <a:ext cy="4525963" cx="724154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y="0" x="0"/>
          <a:ext cy="0" cx="0"/>
          <a:chOff y="0" x="0"/>
          <a:chExt cy="0" cx="0"/>
        </a:xfrm>
      </p:grpSpPr>
      <p:sp>
        <p:nvSpPr>
          <p:cNvPr id="217" name="Shape 217"/>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Auto-populate fields</a:t>
            </a:r>
          </a:p>
        </p:txBody>
      </p:sp>
      <p:pic>
        <p:nvPicPr>
          <p:cNvPr id="218" name="Shape 218"/>
          <p:cNvPicPr preferRelativeResize="0"/>
          <p:nvPr>
            <p:ph idx="1" type="body"/>
          </p:nvPr>
        </p:nvPicPr>
        <p:blipFill rotWithShape="1">
          <a:blip r:embed="rId3"/>
          <a:srcRect t="0" b="0" r="0" l="0"/>
          <a:stretch/>
        </p:blipFill>
        <p:spPr>
          <a:xfrm>
            <a:off y="1600200" x="951229"/>
            <a:ext cy="4525963" cx="7241540"/>
          </a:xfrm>
          <a:prstGeom prst="rect">
            <a:avLst/>
          </a:prstGeom>
          <a:noFill/>
          <a:ln>
            <a:noFill/>
          </a:ln>
        </p:spPr>
      </p:pic>
      <p:cxnSp>
        <p:nvCxnSpPr>
          <p:cNvPr id="219" name="Shape 219"/>
          <p:cNvCxnSpPr/>
          <p:nvPr/>
        </p:nvCxnSpPr>
        <p:spPr>
          <a:xfrm>
            <a:off y="1524000" x="3352800"/>
            <a:ext cy="685799" cx="838199"/>
          </a:xfrm>
          <a:prstGeom prst="straightConnector1">
            <a:avLst/>
          </a:prstGeom>
          <a:noFill/>
          <a:ln w="25400" cap="flat">
            <a:solidFill>
              <a:srgbClr val="4A7DBB"/>
            </a:solidFill>
            <a:prstDash val="solid"/>
            <a:round/>
            <a:headEnd w="med" len="med" type="none"/>
            <a:tailEnd w="lg" len="lg" type="stealth"/>
          </a:ln>
        </p:spPr>
      </p:cxnSp>
      <p:cxnSp>
        <p:nvCxnSpPr>
          <p:cNvPr id="220" name="Shape 220"/>
          <p:cNvCxnSpPr/>
          <p:nvPr/>
        </p:nvCxnSpPr>
        <p:spPr>
          <a:xfrm>
            <a:off y="2514600" x="3352800"/>
            <a:ext cy="685799" cx="838199"/>
          </a:xfrm>
          <a:prstGeom prst="straightConnector1">
            <a:avLst/>
          </a:prstGeom>
          <a:noFill/>
          <a:ln w="25400" cap="flat">
            <a:solidFill>
              <a:srgbClr val="4A7DBB"/>
            </a:solidFill>
            <a:prstDash val="solid"/>
            <a:round/>
            <a:headEnd w="med" len="med" type="none"/>
            <a:tailEnd w="lg" len="lg" type="stealth"/>
          </a:ln>
        </p:spPr>
      </p:cxnSp>
      <p:cxnSp>
        <p:nvCxnSpPr>
          <p:cNvPr id="221" name="Shape 221"/>
          <p:cNvCxnSpPr/>
          <p:nvPr/>
        </p:nvCxnSpPr>
        <p:spPr>
          <a:xfrm>
            <a:off y="3581400" x="3352800"/>
            <a:ext cy="685799" cx="838199"/>
          </a:xfrm>
          <a:prstGeom prst="straightConnector1">
            <a:avLst/>
          </a:prstGeom>
          <a:noFill/>
          <a:ln w="25400" cap="flat">
            <a:solidFill>
              <a:srgbClr val="4A7DBB"/>
            </a:solidFill>
            <a:prstDash val="solid"/>
            <a:round/>
            <a:headEnd w="med" len="med" type="none"/>
            <a:tailEnd w="lg" len="lg" type="stealth"/>
          </a:ln>
        </p:spPr>
      </p:cxn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y="0" x="0"/>
          <a:ext cy="0" cx="0"/>
          <a:chOff y="0" x="0"/>
          <a:chExt cy="0" cx="0"/>
        </a:xfrm>
      </p:grpSpPr>
      <p:sp>
        <p:nvSpPr>
          <p:cNvPr id="97" name="Shape 97"/>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Milestone #</a:t>
            </a:r>
            <a:r>
              <a:rPr sz="4400" lang="en-US">
                <a:solidFill>
                  <a:schemeClr val="dk1"/>
                </a:solidFill>
                <a:latin typeface="Calibri"/>
                <a:ea typeface="Calibri"/>
                <a:cs typeface="Calibri"/>
                <a:sym typeface="Calibri"/>
              </a:rPr>
              <a:t>3</a:t>
            </a:r>
            <a:r>
              <a:rPr strike="noStrike" u="none" b="0" cap="none" baseline="0" sz="4400" lang="en-US" i="0">
                <a:solidFill>
                  <a:schemeClr val="dk1"/>
                </a:solidFill>
                <a:latin typeface="Calibri"/>
                <a:ea typeface="Calibri"/>
                <a:cs typeface="Calibri"/>
                <a:sym typeface="Calibri"/>
              </a:rPr>
              <a:t> Agenda</a:t>
            </a:r>
          </a:p>
        </p:txBody>
      </p:sp>
      <p:sp>
        <p:nvSpPr>
          <p:cNvPr id="98" name="Shape 98"/>
          <p:cNvSpPr txBox="1"/>
          <p:nvPr>
            <p:ph idx="1" type="body"/>
          </p:nvPr>
        </p:nvSpPr>
        <p:spPr>
          <a:xfrm>
            <a:off y="1600200" x="457200"/>
            <a:ext cy="4526100"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Overview – Project Definition and Approach</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Milestone #1 </a:t>
            </a:r>
            <a:r>
              <a:rPr sz="3200" lang="en-US">
                <a:solidFill>
                  <a:schemeClr val="dk1"/>
                </a:solidFill>
                <a:latin typeface="Calibri"/>
                <a:ea typeface="Calibri"/>
                <a:cs typeface="Calibri"/>
                <a:sym typeface="Calibri"/>
              </a:rPr>
              <a:t>r</a:t>
            </a:r>
            <a:r>
              <a:rPr strike="noStrike" u="none" b="0" cap="none" baseline="0" sz="3200" lang="en-US" i="0">
                <a:solidFill>
                  <a:schemeClr val="dk1"/>
                </a:solidFill>
                <a:latin typeface="Calibri"/>
                <a:ea typeface="Calibri"/>
                <a:cs typeface="Calibri"/>
                <a:sym typeface="Calibri"/>
              </a:rPr>
              <a:t>eview completed</a:t>
            </a:r>
          </a:p>
          <a:p>
            <a:pPr algn="l" rtl="0" lvl="0" marR="0" indent="-342900" marL="342900">
              <a:spcBef>
                <a:spcPts val="640"/>
              </a:spcBef>
              <a:buClr>
                <a:schemeClr val="dk1"/>
              </a:buClr>
              <a:buSzPct val="100000"/>
              <a:buFont typeface="Calibri"/>
              <a:buChar char="•"/>
            </a:pPr>
            <a:r>
              <a:rPr sz="3200" lang="en-US">
                <a:solidFill>
                  <a:schemeClr val="dk1"/>
                </a:solidFill>
                <a:latin typeface="Calibri"/>
                <a:ea typeface="Calibri"/>
                <a:cs typeface="Calibri"/>
                <a:sym typeface="Calibri"/>
              </a:rPr>
              <a:t>Milestone #2 review completed</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Changes in the Innovations Sandbox</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Series of SME meetings </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User Acceptance Testing prep</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Risk Log</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Questions &amp; Demo</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y="0" x="0"/>
          <a:ext cy="0" cx="0"/>
          <a:chOff y="0" x="0"/>
          <a:chExt cy="0" cx="0"/>
        </a:xfrm>
      </p:grpSpPr>
      <p:sp>
        <p:nvSpPr>
          <p:cNvPr id="227" name="Shape 227"/>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Reserve</a:t>
            </a:r>
          </a:p>
        </p:txBody>
      </p:sp>
      <p:pic>
        <p:nvPicPr>
          <p:cNvPr id="228" name="Shape 228"/>
          <p:cNvPicPr preferRelativeResize="0"/>
          <p:nvPr>
            <p:ph idx="1" type="body"/>
          </p:nvPr>
        </p:nvPicPr>
        <p:blipFill rotWithShape="1">
          <a:blip r:embed="rId3"/>
          <a:srcRect t="0" b="0" r="0" l="0"/>
          <a:stretch/>
        </p:blipFill>
        <p:spPr>
          <a:xfrm>
            <a:off y="1600200" x="951229"/>
            <a:ext cy="4525963" cx="7241540"/>
          </a:xfrm>
          <a:prstGeom prst="rect">
            <a:avLst/>
          </a:prstGeom>
          <a:noFill/>
          <a:ln>
            <a:noFill/>
          </a:ln>
        </p:spPr>
      </p:pic>
      <p:cxnSp>
        <p:nvCxnSpPr>
          <p:cNvPr id="229" name="Shape 229"/>
          <p:cNvCxnSpPr/>
          <p:nvPr/>
        </p:nvCxnSpPr>
        <p:spPr>
          <a:xfrm>
            <a:off y="5029200" x="2286000"/>
            <a:ext cy="685799" cx="838199"/>
          </a:xfrm>
          <a:prstGeom prst="straightConnector1">
            <a:avLst/>
          </a:prstGeom>
          <a:noFill/>
          <a:ln w="25400" cap="flat">
            <a:solidFill>
              <a:srgbClr val="4A7DBB"/>
            </a:solidFill>
            <a:prstDash val="solid"/>
            <a:round/>
            <a:headEnd w="med" len="med" type="none"/>
            <a:tailEnd w="lg" len="lg" type="stealth"/>
          </a:ln>
        </p:spPr>
      </p:cxnSp>
      <p:cxnSp>
        <p:nvCxnSpPr>
          <p:cNvPr id="230" name="Shape 230"/>
          <p:cNvCxnSpPr/>
          <p:nvPr/>
        </p:nvCxnSpPr>
        <p:spPr>
          <a:xfrm>
            <a:off y="1371600" x="2895600"/>
            <a:ext cy="685799" cx="838199"/>
          </a:xfrm>
          <a:prstGeom prst="straightConnector1">
            <a:avLst/>
          </a:prstGeom>
          <a:noFill/>
          <a:ln w="25400" cap="flat">
            <a:solidFill>
              <a:srgbClr val="4A7DBB"/>
            </a:solidFill>
            <a:prstDash val="solid"/>
            <a:round/>
            <a:headEnd w="med" len="med" type="none"/>
            <a:tailEnd w="lg" len="lg" type="stealth"/>
          </a:ln>
        </p:spPr>
      </p:cxn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y="0" x="0"/>
          <a:ext cy="0" cx="0"/>
          <a:chOff y="0" x="0"/>
          <a:chExt cy="0" cx="0"/>
        </a:xfrm>
      </p:grpSpPr>
      <p:sp>
        <p:nvSpPr>
          <p:cNvPr id="236" name="Shape 236"/>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Contraindications Drill Down</a:t>
            </a:r>
          </a:p>
        </p:txBody>
      </p:sp>
      <p:pic>
        <p:nvPicPr>
          <p:cNvPr id="237" name="Shape 237"/>
          <p:cNvPicPr preferRelativeResize="0"/>
          <p:nvPr>
            <p:ph idx="1" type="body"/>
          </p:nvPr>
        </p:nvPicPr>
        <p:blipFill rotWithShape="1">
          <a:blip r:embed="rId3"/>
          <a:srcRect t="0" b="5718" r="544" l="0"/>
          <a:stretch/>
        </p:blipFill>
        <p:spPr>
          <a:xfrm>
            <a:off y="1600200" x="951229"/>
            <a:ext cy="4267199" cx="7202171"/>
          </a:xfrm>
          <a:prstGeom prst="rect">
            <a:avLst/>
          </a:prstGeom>
          <a:noFill/>
          <a:ln>
            <a:noFill/>
          </a:ln>
        </p:spPr>
      </p:pic>
      <p:cxnSp>
        <p:nvCxnSpPr>
          <p:cNvPr id="238" name="Shape 238"/>
          <p:cNvCxnSpPr/>
          <p:nvPr/>
        </p:nvCxnSpPr>
        <p:spPr>
          <a:xfrm>
            <a:off y="1905000" x="2971800"/>
            <a:ext cy="685799" cx="838199"/>
          </a:xfrm>
          <a:prstGeom prst="straightConnector1">
            <a:avLst/>
          </a:prstGeom>
          <a:noFill/>
          <a:ln w="25400" cap="flat">
            <a:solidFill>
              <a:srgbClr val="4A7DBB"/>
            </a:solidFill>
            <a:prstDash val="solid"/>
            <a:round/>
            <a:headEnd w="med" len="med" type="none"/>
            <a:tailEnd w="lg" len="lg" type="stealth"/>
          </a:ln>
        </p:spPr>
      </p:cxnSp>
      <p:cxnSp>
        <p:nvCxnSpPr>
          <p:cNvPr id="239" name="Shape 239"/>
          <p:cNvCxnSpPr/>
          <p:nvPr/>
        </p:nvCxnSpPr>
        <p:spPr>
          <a:xfrm>
            <a:off y="4038600" x="533400"/>
            <a:ext cy="685799" cx="838199"/>
          </a:xfrm>
          <a:prstGeom prst="straightConnector1">
            <a:avLst/>
          </a:prstGeom>
          <a:noFill/>
          <a:ln w="25400" cap="flat">
            <a:solidFill>
              <a:srgbClr val="4A7DBB"/>
            </a:solidFill>
            <a:prstDash val="solid"/>
            <a:round/>
            <a:headEnd w="med" len="med" type="none"/>
            <a:tailEnd w="lg" len="lg" type="stealth"/>
          </a:ln>
        </p:spPr>
      </p:cxn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y="0" x="0"/>
          <a:ext cy="0" cx="0"/>
          <a:chOff y="0" x="0"/>
          <a:chExt cy="0" cx="0"/>
        </a:xfrm>
      </p:grpSpPr>
      <p:sp>
        <p:nvSpPr>
          <p:cNvPr id="245" name="Shape 245"/>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solidFill>
                  <a:srgbClr val="222222"/>
                </a:solidFill>
              </a:rPr>
              <a:t>VistA 4 Product Roadmap 2014, 5.6.2 Radiology</a:t>
            </a:r>
          </a:p>
        </p:txBody>
      </p:sp>
      <p:sp>
        <p:nvSpPr>
          <p:cNvPr id="246" name="Shape 246"/>
          <p:cNvSpPr txBox="1"/>
          <p:nvPr>
            <p:ph idx="1" type="body"/>
          </p:nvPr>
        </p:nvSpPr>
        <p:spPr>
          <a:xfrm>
            <a:off y="1600200" x="457200"/>
            <a:ext cy="4526100" cx="8229600"/>
          </a:xfrm>
          <a:prstGeom prst="rect">
            <a:avLst/>
          </a:prstGeom>
        </p:spPr>
        <p:txBody>
          <a:bodyPr bIns="91425" rIns="91425" lIns="91425" tIns="91425" anchor="t" anchorCtr="0">
            <a:noAutofit/>
          </a:bodyPr>
          <a:lstStyle/>
          <a:p>
            <a:pPr rtl="0" lvl="0">
              <a:spcBef>
                <a:spcPts val="0"/>
              </a:spcBef>
              <a:buClr>
                <a:schemeClr val="dk1"/>
              </a:buClr>
              <a:buSzPct val="78571"/>
              <a:buFont typeface="Arial"/>
              <a:buNone/>
            </a:pPr>
            <a:r>
              <a:rPr b="1" lang="en-US">
                <a:solidFill>
                  <a:srgbClr val="222222"/>
                </a:solidFill>
              </a:rPr>
              <a:t>Additional new (radiology) capabilities will consist of:</a:t>
            </a:r>
          </a:p>
          <a:p>
            <a:pPr rtl="0" lvl="0">
              <a:spcBef>
                <a:spcPts val="0"/>
              </a:spcBef>
              <a:buClr>
                <a:schemeClr val="dk1"/>
              </a:buClr>
              <a:buSzPct val="78571"/>
              <a:buFont typeface="Arial"/>
              <a:buNone/>
            </a:pPr>
            <a:r>
              <a:rPr b="1" lang="en-US">
                <a:solidFill>
                  <a:srgbClr val="222222"/>
                </a:solidFill>
              </a:rPr>
              <a:t>• Ability to assign orders for imaging studies to radiologists so they can be protocoled;</a:t>
            </a:r>
          </a:p>
          <a:p>
            <a:pPr rtl="0" lvl="0">
              <a:spcBef>
                <a:spcPts val="0"/>
              </a:spcBef>
              <a:buClr>
                <a:schemeClr val="dk1"/>
              </a:buClr>
              <a:buSzPct val="78571"/>
              <a:buFont typeface="Arial"/>
              <a:buNone/>
            </a:pPr>
            <a:r>
              <a:rPr b="1" lang="en-US">
                <a:solidFill>
                  <a:srgbClr val="222222"/>
                </a:solidFill>
              </a:rPr>
              <a:t>• Select acquisition protocols for ordered and scheduled imaging studies with rationale for selection;</a:t>
            </a:r>
          </a:p>
          <a:p>
            <a:pPr rtl="0" lvl="0">
              <a:spcBef>
                <a:spcPts val="0"/>
              </a:spcBef>
              <a:buClr>
                <a:schemeClr val="dk1"/>
              </a:buClr>
              <a:buSzPct val="78571"/>
              <a:buFont typeface="Arial"/>
              <a:buNone/>
            </a:pPr>
            <a:r>
              <a:rPr b="1" lang="en-US">
                <a:solidFill>
                  <a:srgbClr val="222222"/>
                </a:solidFill>
              </a:rPr>
              <a:t>• Communicate imaging instructions to technologists;</a:t>
            </a:r>
          </a:p>
          <a:p>
            <a:pPr rtl="0" lvl="0">
              <a:spcBef>
                <a:spcPts val="0"/>
              </a:spcBef>
              <a:buClr>
                <a:schemeClr val="dk1"/>
              </a:buClr>
              <a:buSzPct val="78571"/>
              <a:buFont typeface="Arial"/>
              <a:buNone/>
            </a:pPr>
            <a:r>
              <a:rPr b="1" lang="en-US">
                <a:solidFill>
                  <a:srgbClr val="222222"/>
                </a:solidFill>
              </a:rPr>
              <a:t>• Communicate patient communications from clerk to radiologist and technologist, and;</a:t>
            </a:r>
          </a:p>
          <a:p>
            <a:pPr rtl="0" lvl="0" indent="0" marL="203200">
              <a:spcBef>
                <a:spcPts val="0"/>
              </a:spcBef>
              <a:buClr>
                <a:schemeClr val="dk1"/>
              </a:buClr>
              <a:buFont typeface="Arial"/>
              <a:buNone/>
            </a:pPr>
            <a:r>
              <a:t/>
            </a:r>
            <a:endParaRPr b="1">
              <a:solidFill>
                <a:srgbClr val="222222"/>
              </a:solidFill>
            </a:endParaRPr>
          </a:p>
          <a:p>
            <a:pPr rtl="0" lvl="0">
              <a:spcBef>
                <a:spcPts val="0"/>
              </a:spcBef>
              <a:buClr>
                <a:schemeClr val="dk1"/>
              </a:buClr>
              <a:buSzPct val="78571"/>
              <a:buFont typeface="Arial"/>
              <a:buNone/>
            </a:pPr>
            <a:r>
              <a:rPr b="1" lang="en-US">
                <a:solidFill>
                  <a:srgbClr val="222222"/>
                </a:solidFill>
              </a:rPr>
              <a:t>As listed above, VistA 4 radiology will include best practices functionality such as support for electronic protocols and a dashboard display of the patient’s status, which will facilitate communication between radiologists and technologists. Incorporating protocols within radiology procedures will ensure that important safety information such as allergies and renal functions are clearly communicated.</a:t>
            </a:r>
          </a:p>
          <a:p>
            <a:pPr>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y="0" x="0"/>
          <a:ext cy="0" cx="0"/>
          <a:chOff y="0" x="0"/>
          <a:chExt cy="0" cx="0"/>
        </a:xfrm>
      </p:grpSpPr>
      <p:sp>
        <p:nvSpPr>
          <p:cNvPr id="251" name="Shape 251"/>
          <p:cNvSpPr txBox="1"/>
          <p:nvPr>
            <p:ph type="title"/>
          </p:nvPr>
        </p:nvSpPr>
        <p:spPr>
          <a:xfrm>
            <a:off y="548962" x="-400950"/>
            <a:ext cy="1143000" cx="8229600"/>
          </a:xfrm>
          <a:prstGeom prst="rect">
            <a:avLst/>
          </a:prstGeom>
        </p:spPr>
        <p:txBody>
          <a:bodyPr bIns="91425" rIns="91425" lIns="91425" tIns="91425" anchor="ctr" anchorCtr="0">
            <a:noAutofit/>
          </a:bodyPr>
          <a:lstStyle/>
          <a:p>
            <a:pPr>
              <a:spcBef>
                <a:spcPts val="0"/>
              </a:spcBef>
              <a:buNone/>
            </a:pPr>
            <a:r>
              <a:rPr lang="en-US"/>
              <a:t>Scheduler Workflow Demo #1</a:t>
            </a:r>
          </a:p>
        </p:txBody>
      </p:sp>
      <p:sp>
        <p:nvSpPr>
          <p:cNvPr id="252" name="Shape 252"/>
          <p:cNvSpPr txBox="1"/>
          <p:nvPr>
            <p:ph idx="1" type="body"/>
          </p:nvPr>
        </p:nvSpPr>
        <p:spPr>
          <a:xfrm>
            <a:off y="1606725" x="624350"/>
            <a:ext cy="4526100" cx="8229600"/>
          </a:xfrm>
          <a:prstGeom prst="rect">
            <a:avLst/>
          </a:prstGeom>
        </p:spPr>
        <p:txBody>
          <a:bodyPr bIns="91425" rIns="91425" lIns="91425" tIns="91425" anchor="t" anchorCtr="0">
            <a:noAutofit/>
          </a:bodyPr>
          <a:lstStyle/>
          <a:p>
            <a:pPr rtl="0">
              <a:spcBef>
                <a:spcPts val="0"/>
              </a:spcBef>
              <a:buNone/>
            </a:pPr>
            <a:r>
              <a:rPr lang="en-US"/>
              <a:t>Today’s RAPTOR demo will follow Seattle’s workflow. </a:t>
            </a:r>
          </a:p>
          <a:p>
            <a:pPr rtl="0">
              <a:spcBef>
                <a:spcPts val="0"/>
              </a:spcBef>
              <a:buNone/>
            </a:pPr>
            <a:r>
              <a:t/>
            </a:r>
            <a:endParaRPr/>
          </a:p>
          <a:p>
            <a:pPr rtl="0">
              <a:spcBef>
                <a:spcPts val="0"/>
              </a:spcBef>
              <a:buNone/>
            </a:pPr>
            <a:r>
              <a:rPr lang="en-US"/>
              <a:t>Workflow will progress from Scheduler to Resident to Radiologist to Technologist</a:t>
            </a:r>
          </a:p>
          <a:p>
            <a:pPr rtl="0">
              <a:spcBef>
                <a:spcPts val="0"/>
              </a:spcBef>
              <a:buNone/>
            </a:pPr>
            <a:r>
              <a:t/>
            </a:r>
            <a:endParaRPr/>
          </a:p>
          <a:p>
            <a:pPr rtl="0">
              <a:spcBef>
                <a:spcPts val="0"/>
              </a:spcBef>
              <a:buNone/>
            </a:pPr>
            <a:r>
              <a:rPr lang="en-US"/>
              <a:t>User access/verify codes are from VistA and validated in RAPTOR</a:t>
            </a:r>
          </a:p>
          <a:p>
            <a:pPr rtl="0">
              <a:spcBef>
                <a:spcPts val="0"/>
              </a:spcBef>
              <a:buNone/>
            </a:pPr>
            <a:r>
              <a:t/>
            </a:r>
            <a:endParaRPr/>
          </a:p>
          <a:p>
            <a:pPr rtl="0">
              <a:spcBef>
                <a:spcPts val="0"/>
              </a:spcBef>
              <a:buNone/>
            </a:pPr>
            <a:r>
              <a:t/>
            </a:r>
            <a:endParaRPr b="1"/>
          </a:p>
          <a:p>
            <a:pPr rtl="0">
              <a:spcBef>
                <a:spcPts val="0"/>
              </a:spcBef>
              <a:buNone/>
            </a:pPr>
            <a:r>
              <a:rPr b="1" lang="en-US"/>
              <a:t>Scheduler</a:t>
            </a:r>
            <a:r>
              <a:rPr lang="en-US"/>
              <a:t> assigns CTs but not MRs.  RAPTOR can handle workflow where protocoling doesn’t begin until scheding has occured. Scheduler will logon, review filtered worklist for highest priority CT orders. Scheduler will use RAPTOR to assign and add notes for two different studies to Resident (443 shows descending vitals data and 2005 to show image). Scheduler accidentally double books room and error message is displayed. Patient communications are captured.  The Scheduler cancels another exam, based on patient request.  </a:t>
            </a:r>
            <a:r>
              <a:rPr lang="en-US">
                <a:solidFill>
                  <a:schemeClr val="dk1"/>
                </a:solidFill>
              </a:rPr>
              <a:t>Scheduler logs off. </a:t>
            </a:r>
          </a:p>
          <a:p>
            <a:pPr rtl="0">
              <a:spcBef>
                <a:spcPts val="0"/>
              </a:spcBef>
              <a:buNone/>
            </a:pPr>
            <a:r>
              <a:t/>
            </a:r>
            <a:endParaRPr/>
          </a:p>
          <a:p>
            <a:pPr rtl="0">
              <a:spcBef>
                <a:spcPts val="0"/>
              </a:spcBef>
              <a:buNone/>
            </a:pPr>
            <a:r>
              <a:t/>
            </a:r>
            <a:endParaRPr/>
          </a:p>
          <a:p>
            <a:pPr rtl="0">
              <a:spcBef>
                <a:spcPts val="0"/>
              </a:spcBef>
              <a:buNone/>
            </a:pPr>
            <a:r>
              <a:t/>
            </a:r>
            <a:endParaRPr/>
          </a:p>
          <a:p>
            <a:pPr>
              <a:spcBef>
                <a:spcPts val="0"/>
              </a:spcBef>
              <a:buNone/>
            </a:pPr>
            <a:r>
              <a:t/>
            </a:r>
            <a:endParaRPr>
              <a:solidFill>
                <a:schemeClr val="dk1"/>
              </a:solidFill>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y="0" x="0"/>
          <a:ext cy="0" cx="0"/>
          <a:chOff y="0" x="0"/>
          <a:chExt cy="0" cx="0"/>
        </a:xfrm>
      </p:grpSpPr>
      <p:sp>
        <p:nvSpPr>
          <p:cNvPr id="257" name="Shape 257"/>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Workflow Status = Active, Inactive, Collaborative, Ready for Review, Acknowledged, Approved</a:t>
            </a:r>
          </a:p>
        </p:txBody>
      </p:sp>
      <p:sp>
        <p:nvSpPr>
          <p:cNvPr id="258" name="Shape 258"/>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259" name="Shape 259"/>
          <p:cNvPicPr preferRelativeResize="0"/>
          <p:nvPr/>
        </p:nvPicPr>
        <p:blipFill rotWithShape="1">
          <a:blip r:embed="rId3"/>
          <a:srcRect t="-7619" b="0" r="0" l="-7619"/>
          <a:stretch/>
        </p:blipFill>
        <p:spPr>
          <a:xfrm>
            <a:off y="1600200" x="-78625"/>
            <a:ext cy="4923675" cx="8927224"/>
          </a:xfrm>
          <a:prstGeom prst="rect">
            <a:avLst/>
          </a:prstGeom>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y="0" x="0"/>
          <a:ext cy="0" cx="0"/>
          <a:chOff y="0" x="0"/>
          <a:chExt cy="0" cx="0"/>
        </a:xfrm>
      </p:grpSpPr>
      <p:sp>
        <p:nvSpPr>
          <p:cNvPr id="264" name="Shape 264"/>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t/>
            </a:r>
            <a:endParaRPr/>
          </a:p>
        </p:txBody>
      </p:sp>
      <p:sp>
        <p:nvSpPr>
          <p:cNvPr id="265" name="Shape 265"/>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266" name="Shape 266"/>
          <p:cNvPicPr preferRelativeResize="0"/>
          <p:nvPr/>
        </p:nvPicPr>
        <p:blipFill>
          <a:blip r:embed="rId3"/>
          <a:stretch>
            <a:fillRect/>
          </a:stretch>
        </p:blipFill>
        <p:spPr>
          <a:xfrm>
            <a:off y="152400" x="152400"/>
            <a:ext cy="7419975" cx="15087600"/>
          </a:xfrm>
          <a:prstGeom prst="rect">
            <a:avLst/>
          </a:prstGeom>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y="0" x="0"/>
          <a:ext cy="0" cx="0"/>
          <a:chOff y="0" x="0"/>
          <a:chExt cy="0" cx="0"/>
        </a:xfrm>
      </p:grpSpPr>
      <p:sp>
        <p:nvSpPr>
          <p:cNvPr id="271" name="Shape 271"/>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Scheduler, Ranking Score</a:t>
            </a:r>
          </a:p>
        </p:txBody>
      </p:sp>
      <p:sp>
        <p:nvSpPr>
          <p:cNvPr id="272" name="Shape 272"/>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273" name="Shape 273"/>
          <p:cNvPicPr preferRelativeResize="0"/>
          <p:nvPr/>
        </p:nvPicPr>
        <p:blipFill>
          <a:blip r:embed="rId3"/>
          <a:stretch>
            <a:fillRect/>
          </a:stretch>
        </p:blipFill>
        <p:spPr>
          <a:xfrm>
            <a:off y="1600200" x="457200"/>
            <a:ext cy="6371400" cx="12822947"/>
          </a:xfrm>
          <a:prstGeom prst="rect">
            <a:avLst/>
          </a:prstGeom>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y="0" x="0"/>
          <a:ext cy="0" cx="0"/>
          <a:chOff y="0" x="0"/>
          <a:chExt cy="0" cx="0"/>
        </a:xfrm>
      </p:grpSpPr>
      <p:sp>
        <p:nvSpPr>
          <p:cNvPr id="278" name="Shape 278"/>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Schedule </a:t>
            </a:r>
          </a:p>
        </p:txBody>
      </p:sp>
      <p:sp>
        <p:nvSpPr>
          <p:cNvPr id="279" name="Shape 279"/>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280" name="Shape 280"/>
          <p:cNvPicPr preferRelativeResize="0"/>
          <p:nvPr/>
        </p:nvPicPr>
        <p:blipFill>
          <a:blip r:embed="rId3"/>
          <a:stretch>
            <a:fillRect/>
          </a:stretch>
        </p:blipFill>
        <p:spPr>
          <a:xfrm>
            <a:off y="1638450" x="457200"/>
            <a:ext cy="6965549" cx="14018699"/>
          </a:xfrm>
          <a:prstGeom prst="rect">
            <a:avLst/>
          </a:prstGeom>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y="0" x="0"/>
          <a:ext cy="0" cx="0"/>
          <a:chOff y="0" x="0"/>
          <a:chExt cy="0" cx="0"/>
        </a:xfrm>
      </p:grpSpPr>
      <p:sp>
        <p:nvSpPr>
          <p:cNvPr id="285" name="Shape 285"/>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Patient Initiated Cancel</a:t>
            </a:r>
          </a:p>
        </p:txBody>
      </p:sp>
      <p:sp>
        <p:nvSpPr>
          <p:cNvPr id="286" name="Shape 286"/>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287" name="Shape 287"/>
          <p:cNvPicPr preferRelativeResize="0"/>
          <p:nvPr/>
        </p:nvPicPr>
        <p:blipFill>
          <a:blip r:embed="rId3"/>
          <a:stretch>
            <a:fillRect/>
          </a:stretch>
        </p:blipFill>
        <p:spPr>
          <a:xfrm>
            <a:off y="1600200" x="550750"/>
            <a:ext cy="6717400" cx="13519300"/>
          </a:xfrm>
          <a:prstGeom prst="rect">
            <a:avLst/>
          </a:prstGeom>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y="0" x="0"/>
          <a:ext cy="0" cx="0"/>
          <a:chOff y="0" x="0"/>
          <a:chExt cy="0" cx="0"/>
        </a:xfrm>
      </p:grpSpPr>
      <p:sp>
        <p:nvSpPr>
          <p:cNvPr id="292" name="Shape 292"/>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Ticket Suspended</a:t>
            </a:r>
          </a:p>
        </p:txBody>
      </p:sp>
      <p:sp>
        <p:nvSpPr>
          <p:cNvPr id="293" name="Shape 293"/>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294" name="Shape 294"/>
          <p:cNvPicPr preferRelativeResize="0"/>
          <p:nvPr/>
        </p:nvPicPr>
        <p:blipFill>
          <a:blip r:embed="rId3"/>
          <a:stretch>
            <a:fillRect/>
          </a:stretch>
        </p:blipFill>
        <p:spPr>
          <a:xfrm>
            <a:off y="1600200" x="457200"/>
            <a:ext cy="6623025" cx="13329376"/>
          </a:xfrm>
          <a:prstGeom prst="rect">
            <a:avLst/>
          </a:prstGeom>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y="0" x="0"/>
          <a:ext cy="0" cx="0"/>
          <a:chOff y="0" x="0"/>
          <a:chExt cy="0" cx="0"/>
        </a:xfrm>
      </p:grpSpPr>
      <p:sp>
        <p:nvSpPr>
          <p:cNvPr id="104" name="Shape 104"/>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Project Definition</a:t>
            </a:r>
          </a:p>
        </p:txBody>
      </p:sp>
      <p:sp>
        <p:nvSpPr>
          <p:cNvPr id="105" name="Shape 105"/>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Improve the safety, quality and efficiency of the protocol and ordering workflow</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Evolve the prototype into the RAPTOR application in 1</a:t>
            </a:r>
            <a:r>
              <a:rPr sz="3200" lang="en-US">
                <a:solidFill>
                  <a:schemeClr val="dk1"/>
                </a:solidFill>
                <a:latin typeface="Calibri"/>
                <a:ea typeface="Calibri"/>
                <a:cs typeface="Calibri"/>
                <a:sym typeface="Calibri"/>
              </a:rPr>
              <a:t>8</a:t>
            </a:r>
            <a:r>
              <a:rPr strike="noStrike" u="none" b="0" cap="none" baseline="0" sz="3200" lang="en-US" i="0">
                <a:solidFill>
                  <a:schemeClr val="dk1"/>
                </a:solidFill>
                <a:latin typeface="Calibri"/>
                <a:ea typeface="Calibri"/>
                <a:cs typeface="Calibri"/>
                <a:sym typeface="Calibri"/>
              </a:rPr>
              <a:t> months</a:t>
            </a:r>
          </a:p>
          <a:p>
            <a:pPr algn="l" rtl="0" lvl="1" marR="0" indent="-285750" marL="742950">
              <a:spcBef>
                <a:spcPts val="560"/>
              </a:spcBef>
              <a:buClr>
                <a:schemeClr val="dk1"/>
              </a:buClr>
              <a:buSzPct val="100000"/>
              <a:buFont typeface="Calibri"/>
              <a:buChar char="–"/>
            </a:pPr>
            <a:r>
              <a:rPr strike="noStrike" u="none" b="0" cap="none" baseline="0" sz="2800" lang="en-US" i="0">
                <a:solidFill>
                  <a:schemeClr val="dk1"/>
                </a:solidFill>
                <a:latin typeface="Calibri"/>
                <a:ea typeface="Calibri"/>
                <a:cs typeface="Calibri"/>
                <a:sym typeface="Calibri"/>
              </a:rPr>
              <a:t>Visual Design &amp; Theme</a:t>
            </a:r>
          </a:p>
          <a:p>
            <a:pPr algn="l" rtl="0" lvl="1" marR="0" indent="-285750" marL="742950">
              <a:spcBef>
                <a:spcPts val="560"/>
              </a:spcBef>
              <a:buClr>
                <a:schemeClr val="dk1"/>
              </a:buClr>
              <a:buSzPct val="100000"/>
              <a:buFont typeface="Calibri"/>
              <a:buChar char="–"/>
            </a:pPr>
            <a:r>
              <a:rPr strike="noStrike" u="none" b="0" cap="none" baseline="0" sz="2800" lang="en-US" i="0">
                <a:solidFill>
                  <a:schemeClr val="dk1"/>
                </a:solidFill>
                <a:latin typeface="Calibri"/>
                <a:ea typeface="Calibri"/>
                <a:cs typeface="Calibri"/>
                <a:sym typeface="Calibri"/>
              </a:rPr>
              <a:t>Technical Implementation</a:t>
            </a:r>
          </a:p>
          <a:p>
            <a:pPr algn="l" rtl="0" lvl="1" marR="0" indent="-285750" marL="742950">
              <a:spcBef>
                <a:spcPts val="560"/>
              </a:spcBef>
              <a:buClr>
                <a:schemeClr val="dk1"/>
              </a:buClr>
              <a:buSzPct val="100000"/>
              <a:buFont typeface="Calibri"/>
              <a:buChar char="–"/>
            </a:pPr>
            <a:r>
              <a:rPr strike="noStrike" u="none" b="0" cap="none" baseline="0" sz="2800" lang="en-US" i="0">
                <a:solidFill>
                  <a:schemeClr val="dk1"/>
                </a:solidFill>
                <a:latin typeface="Calibri"/>
                <a:ea typeface="Calibri"/>
                <a:cs typeface="Calibri"/>
                <a:sym typeface="Calibri"/>
              </a:rPr>
              <a:t>Testing and Launch</a:t>
            </a:r>
          </a:p>
          <a:p>
            <a:pPr algn="l" rtl="0" lvl="1" marR="0" indent="-107950" marL="74295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a:p>
            <a:pPr algn="l" rtl="0" lvl="1" marR="0" indent="-107950" marL="74295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y="0" x="0"/>
          <a:ext cy="0" cx="0"/>
          <a:chOff y="0" x="0"/>
          <a:chExt cy="0" cx="0"/>
        </a:xfrm>
      </p:grpSpPr>
      <p:sp>
        <p:nvSpPr>
          <p:cNvPr id="299" name="Shape 299"/>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t/>
            </a:r>
            <a:endParaRPr/>
          </a:p>
        </p:txBody>
      </p:sp>
      <p:sp>
        <p:nvSpPr>
          <p:cNvPr id="300" name="Shape 300"/>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01" name="Shape 301"/>
          <p:cNvPicPr preferRelativeResize="0"/>
          <p:nvPr/>
        </p:nvPicPr>
        <p:blipFill>
          <a:blip r:embed="rId3"/>
          <a:stretch>
            <a:fillRect/>
          </a:stretch>
        </p:blipFill>
        <p:spPr>
          <a:xfrm>
            <a:off y="152400" x="152400"/>
            <a:ext cy="7572375" cx="15240000"/>
          </a:xfrm>
          <a:prstGeom prst="rect">
            <a:avLst/>
          </a:prstGeom>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y="0" x="0"/>
          <a:ext cy="0" cx="0"/>
          <a:chOff y="0" x="0"/>
          <a:chExt cy="0" cx="0"/>
        </a:xfrm>
      </p:grpSpPr>
      <p:sp>
        <p:nvSpPr>
          <p:cNvPr id="306" name="Shape 306"/>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Scheduler Notes to Radiologist</a:t>
            </a:r>
          </a:p>
        </p:txBody>
      </p:sp>
      <p:sp>
        <p:nvSpPr>
          <p:cNvPr id="307" name="Shape 307"/>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08" name="Shape 308"/>
          <p:cNvPicPr preferRelativeResize="0"/>
          <p:nvPr/>
        </p:nvPicPr>
        <p:blipFill>
          <a:blip r:embed="rId3"/>
          <a:stretch>
            <a:fillRect/>
          </a:stretch>
        </p:blipFill>
        <p:spPr>
          <a:xfrm>
            <a:off y="1453675" x="173500"/>
            <a:ext cy="8572500" cx="15240000"/>
          </a:xfrm>
          <a:prstGeom prst="rect">
            <a:avLst/>
          </a:prstGeom>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y="0" x="0"/>
          <a:ext cy="0" cx="0"/>
          <a:chOff y="0" x="0"/>
          <a:chExt cy="0" cx="0"/>
        </a:xfrm>
      </p:grpSpPr>
      <p:sp>
        <p:nvSpPr>
          <p:cNvPr id="313" name="Shape 313"/>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spcBef>
                <a:spcPts val="0"/>
              </a:spcBef>
              <a:buNone/>
            </a:pPr>
            <a:r>
              <a:rPr lang="en-US"/>
              <a:t>Resident Workflow Demo #1</a:t>
            </a:r>
          </a:p>
        </p:txBody>
      </p:sp>
      <p:sp>
        <p:nvSpPr>
          <p:cNvPr id="314" name="Shape 314"/>
          <p:cNvSpPr txBox="1"/>
          <p:nvPr>
            <p:ph idx="1" type="body"/>
          </p:nvPr>
        </p:nvSpPr>
        <p:spPr>
          <a:xfrm>
            <a:off y="1606725" x="624350"/>
            <a:ext cy="4526100" cx="8229600"/>
          </a:xfrm>
          <a:prstGeom prst="rect">
            <a:avLst/>
          </a:prstGeom>
        </p:spPr>
        <p:txBody>
          <a:bodyPr bIns="91425" rIns="91425" lIns="91425" tIns="91425" anchor="t" anchorCtr="0">
            <a:noAutofit/>
          </a:bodyPr>
          <a:lstStyle/>
          <a:p>
            <a:pPr rtl="0" lvl="0">
              <a:spcBef>
                <a:spcPts val="0"/>
              </a:spcBef>
              <a:buNone/>
            </a:pPr>
            <a:r>
              <a:t/>
            </a:r>
            <a:endParaRPr/>
          </a:p>
          <a:p>
            <a:pPr rtl="0" lvl="0">
              <a:spcBef>
                <a:spcPts val="0"/>
              </a:spcBef>
              <a:buNone/>
            </a:pPr>
            <a:r>
              <a:t/>
            </a:r>
            <a:endParaRPr/>
          </a:p>
          <a:p>
            <a:pPr rtl="0" lvl="0">
              <a:spcBef>
                <a:spcPts val="0"/>
              </a:spcBef>
              <a:buNone/>
            </a:pPr>
            <a:r>
              <a:rPr b="1" lang="en-US"/>
              <a:t>Resident</a:t>
            </a:r>
            <a:r>
              <a:rPr lang="en-US"/>
              <a:t> will log on and reviews worklist and sees assignment.  Resident selects these two for  personal list, so one item follows the other.  For each, Resident reviews scheduler notes. Two studies assigned are reviewed and protocoled (443 CT Thorax, 2005 CT Abdomen w/o contrast) and prepped for the Radiologist to review and sign.  Resident selects request approval. Writes note (using mass marker note) Technologist, please ask patient where mass is and then bracket mass with skin surface markers prior to scanning. Resident logs off.</a:t>
            </a:r>
          </a:p>
          <a:p>
            <a:pPr rtl="0" lvl="0">
              <a:spcBef>
                <a:spcPts val="0"/>
              </a:spcBef>
              <a:buNone/>
            </a:pPr>
            <a:r>
              <a:t/>
            </a:r>
            <a:endParaRPr/>
          </a:p>
          <a:p>
            <a:pPr rtl="0" lvl="0">
              <a:spcBef>
                <a:spcPts val="0"/>
              </a:spcBef>
              <a:buNone/>
            </a:pPr>
            <a:r>
              <a:t/>
            </a:r>
            <a:endParaRPr>
              <a:solidFill>
                <a:schemeClr val="dk1"/>
              </a:solidFill>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y="0" x="0"/>
          <a:ext cy="0" cx="0"/>
          <a:chOff y="0" x="0"/>
          <a:chExt cy="0" cx="0"/>
        </a:xfrm>
      </p:grpSpPr>
      <p:sp>
        <p:nvSpPr>
          <p:cNvPr id="319" name="Shape 319"/>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t/>
            </a:r>
            <a:endParaRPr/>
          </a:p>
        </p:txBody>
      </p:sp>
      <p:sp>
        <p:nvSpPr>
          <p:cNvPr id="320" name="Shape 320"/>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y="0" x="0"/>
          <a:ext cy="0" cx="0"/>
          <a:chOff y="0" x="0"/>
          <a:chExt cy="0" cx="0"/>
        </a:xfrm>
      </p:grpSpPr>
      <p:sp>
        <p:nvSpPr>
          <p:cNvPr id="325" name="Shape 325"/>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Resident </a:t>
            </a:r>
          </a:p>
        </p:txBody>
      </p:sp>
      <p:sp>
        <p:nvSpPr>
          <p:cNvPr id="326" name="Shape 326"/>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27" name="Shape 327"/>
          <p:cNvPicPr preferRelativeResize="0"/>
          <p:nvPr/>
        </p:nvPicPr>
        <p:blipFill>
          <a:blip r:embed="rId3"/>
          <a:stretch>
            <a:fillRect/>
          </a:stretch>
        </p:blipFill>
        <p:spPr>
          <a:xfrm>
            <a:off y="1600200" x="457200"/>
            <a:ext cy="6416850" cx="12914399"/>
          </a:xfrm>
          <a:prstGeom prst="rect">
            <a:avLst/>
          </a:prstGeom>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y="0" x="0"/>
          <a:ext cy="0" cx="0"/>
          <a:chOff y="0" x="0"/>
          <a:chExt cy="0" cx="0"/>
        </a:xfrm>
      </p:grpSpPr>
      <p:sp>
        <p:nvSpPr>
          <p:cNvPr id="332" name="Shape 332"/>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Resident </a:t>
            </a:r>
          </a:p>
        </p:txBody>
      </p:sp>
      <p:sp>
        <p:nvSpPr>
          <p:cNvPr id="333" name="Shape 333"/>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34" name="Shape 334"/>
          <p:cNvPicPr preferRelativeResize="0"/>
          <p:nvPr/>
        </p:nvPicPr>
        <p:blipFill>
          <a:blip r:embed="rId3"/>
          <a:stretch>
            <a:fillRect/>
          </a:stretch>
        </p:blipFill>
        <p:spPr>
          <a:xfrm>
            <a:off y="1600200" x="457200"/>
            <a:ext cy="6182675" cx="12443123"/>
          </a:xfrm>
          <a:prstGeom prst="rect">
            <a:avLst/>
          </a:prstGeom>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y="0" x="0"/>
          <a:ext cy="0" cx="0"/>
          <a:chOff y="0" x="0"/>
          <a:chExt cy="0" cx="0"/>
        </a:xfrm>
      </p:grpSpPr>
      <p:sp>
        <p:nvSpPr>
          <p:cNvPr id="339" name="Shape 339"/>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Resident Request Approval</a:t>
            </a:r>
          </a:p>
        </p:txBody>
      </p:sp>
      <p:sp>
        <p:nvSpPr>
          <p:cNvPr id="340" name="Shape 340"/>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41" name="Shape 341"/>
          <p:cNvPicPr preferRelativeResize="0"/>
          <p:nvPr/>
        </p:nvPicPr>
        <p:blipFill>
          <a:blip r:embed="rId3"/>
          <a:stretch>
            <a:fillRect/>
          </a:stretch>
        </p:blipFill>
        <p:spPr>
          <a:xfrm>
            <a:off y="1348150" x="103175"/>
            <a:ext cy="7572375" cx="15240000"/>
          </a:xfrm>
          <a:prstGeom prst="rect">
            <a:avLst/>
          </a:prstGeom>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y="0" x="0"/>
          <a:ext cy="0" cx="0"/>
          <a:chOff y="0" x="0"/>
          <a:chExt cy="0" cx="0"/>
        </a:xfrm>
      </p:grpSpPr>
      <p:sp>
        <p:nvSpPr>
          <p:cNvPr id="346" name="Shape 346"/>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Workflow status = Review</a:t>
            </a:r>
          </a:p>
        </p:txBody>
      </p:sp>
      <p:sp>
        <p:nvSpPr>
          <p:cNvPr id="347" name="Shape 347"/>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48" name="Shape 348"/>
          <p:cNvPicPr preferRelativeResize="0"/>
          <p:nvPr/>
        </p:nvPicPr>
        <p:blipFill>
          <a:blip r:embed="rId3"/>
          <a:stretch>
            <a:fillRect/>
          </a:stretch>
        </p:blipFill>
        <p:spPr>
          <a:xfrm>
            <a:off y="1221550" x="110200"/>
            <a:ext cy="7572375" cx="15240000"/>
          </a:xfrm>
          <a:prstGeom prst="rect">
            <a:avLst/>
          </a:prstGeom>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y="0" x="0"/>
          <a:ext cy="0" cx="0"/>
          <a:chOff y="0" x="0"/>
          <a:chExt cy="0" cx="0"/>
        </a:xfrm>
      </p:grpSpPr>
      <p:sp>
        <p:nvSpPr>
          <p:cNvPr id="353" name="Shape 353"/>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solidFill>
                  <a:schemeClr val="dk1"/>
                </a:solidFill>
              </a:rPr>
              <a:t>Workflow Demo #2</a:t>
            </a:r>
          </a:p>
        </p:txBody>
      </p:sp>
      <p:sp>
        <p:nvSpPr>
          <p:cNvPr id="354" name="Shape 354"/>
          <p:cNvSpPr txBox="1"/>
          <p:nvPr>
            <p:ph idx="1" type="body"/>
          </p:nvPr>
        </p:nvSpPr>
        <p:spPr>
          <a:xfrm>
            <a:off y="1600200" x="457200"/>
            <a:ext cy="4526100" cx="8229600"/>
          </a:xfrm>
          <a:prstGeom prst="rect">
            <a:avLst/>
          </a:prstGeom>
        </p:spPr>
        <p:txBody>
          <a:bodyPr bIns="91425" rIns="91425" lIns="91425" tIns="91425" anchor="t" anchorCtr="0">
            <a:noAutofit/>
          </a:bodyPr>
          <a:lstStyle/>
          <a:p>
            <a:pPr rtl="0" lvl="0">
              <a:spcBef>
                <a:spcPts val="0"/>
              </a:spcBef>
              <a:buClr>
                <a:schemeClr val="dk1"/>
              </a:buClr>
              <a:buSzPct val="78571"/>
              <a:buFont typeface="Arial"/>
              <a:buNone/>
            </a:pPr>
            <a:r>
              <a:rPr lang="en-US">
                <a:solidFill>
                  <a:schemeClr val="dk1"/>
                </a:solidFill>
              </a:rPr>
              <a:t>Radiologist logs on and reviews worklist and sees collaboration. Radiologist selects these two for  personal list, so one item follows the other.  For each, Radiologist reviews scheduler notes. Two studies assigned are reviewed and protocoled (443 CT Thorax, 2005 CT Abdomen w/o contrast).  Radiologist makes changes and writes note. Radiologist signs and logs off.</a:t>
            </a:r>
          </a:p>
          <a:p>
            <a:pPr rtl="0" lvl="0">
              <a:spcBef>
                <a:spcPts val="0"/>
              </a:spcBef>
              <a:buClr>
                <a:schemeClr val="dk1"/>
              </a:buClr>
              <a:buFont typeface="Arial"/>
              <a:buNone/>
            </a:pPr>
            <a:r>
              <a:t/>
            </a:r>
            <a:endParaRPr>
              <a:solidFill>
                <a:schemeClr val="dk1"/>
              </a:solidFill>
            </a:endParaRPr>
          </a:p>
          <a:p>
            <a:pPr rtl="0" lvl="0">
              <a:spcBef>
                <a:spcPts val="0"/>
              </a:spcBef>
              <a:buNone/>
            </a:pPr>
            <a:r>
              <a:rPr lang="en-US">
                <a:solidFill>
                  <a:schemeClr val="dk1"/>
                </a:solidFill>
              </a:rPr>
              <a:t>Technologist logs on and reviews worklist and sees approved items.  Technologist reviews work and acknowledges.  </a:t>
            </a:r>
          </a:p>
          <a:p>
            <a:pPr rtl="0" lvl="0">
              <a:spcBef>
                <a:spcPts val="0"/>
              </a:spcBef>
              <a:buNone/>
            </a:pPr>
            <a:r>
              <a:t/>
            </a:r>
            <a:endParaRPr>
              <a:solidFill>
                <a:schemeClr val="dk1"/>
              </a:solidFill>
            </a:endParaRPr>
          </a:p>
          <a:p>
            <a:pPr rtl="0" lvl="0">
              <a:spcBef>
                <a:spcPts val="0"/>
              </a:spcBef>
              <a:buClr>
                <a:schemeClr val="dk1"/>
              </a:buClr>
              <a:buSzPct val="78571"/>
              <a:buFont typeface="Arial"/>
              <a:buNone/>
            </a:pPr>
            <a:r>
              <a:rPr lang="en-US">
                <a:solidFill>
                  <a:schemeClr val="dk1"/>
                </a:solidFill>
              </a:rPr>
              <a:t>User Management customization and demonstration</a:t>
            </a:r>
          </a:p>
          <a:p>
            <a:pPr rtl="0" lvl="0">
              <a:spcBef>
                <a:spcPts val="0"/>
              </a:spcBef>
              <a:buClr>
                <a:schemeClr val="dk1"/>
              </a:buClr>
              <a:buFont typeface="Arial"/>
              <a:buNone/>
            </a:pPr>
            <a:r>
              <a:t/>
            </a:r>
            <a:endParaRPr>
              <a:solidFill>
                <a:schemeClr val="dk1"/>
              </a:solidFill>
            </a:endParaRPr>
          </a:p>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y="0" x="0"/>
          <a:ext cy="0" cx="0"/>
          <a:chOff y="0" x="0"/>
          <a:chExt cy="0" cx="0"/>
        </a:xfrm>
      </p:grpSpPr>
      <p:sp>
        <p:nvSpPr>
          <p:cNvPr id="359" name="Shape 359"/>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Radiologist searches worklist</a:t>
            </a:r>
          </a:p>
        </p:txBody>
      </p:sp>
      <p:sp>
        <p:nvSpPr>
          <p:cNvPr id="360" name="Shape 360"/>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61" name="Shape 361"/>
          <p:cNvPicPr preferRelativeResize="0"/>
          <p:nvPr/>
        </p:nvPicPr>
        <p:blipFill>
          <a:blip r:embed="rId3"/>
          <a:stretch>
            <a:fillRect/>
          </a:stretch>
        </p:blipFill>
        <p:spPr>
          <a:xfrm>
            <a:off y="1600200" x="457199"/>
            <a:ext cy="5131450" cx="8270676"/>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y="0" x="0"/>
          <a:ext cy="0" cx="0"/>
          <a:chOff y="0" x="0"/>
          <a:chExt cy="0" cx="0"/>
        </a:xfrm>
      </p:grpSpPr>
      <p:sp>
        <p:nvSpPr>
          <p:cNvPr id="111" name="Shape 111"/>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Approach of project</a:t>
            </a:r>
          </a:p>
        </p:txBody>
      </p:sp>
      <p:pic>
        <p:nvPicPr>
          <p:cNvPr id="112" name="Shape 112"/>
          <p:cNvPicPr preferRelativeResize="0"/>
          <p:nvPr>
            <p:ph idx="1" type="body"/>
          </p:nvPr>
        </p:nvPicPr>
        <p:blipFill rotWithShape="1">
          <a:blip r:embed="rId3"/>
          <a:srcRect t="16904" b="41957" r="26849" l="29905"/>
          <a:stretch/>
        </p:blipFill>
        <p:spPr>
          <a:xfrm>
            <a:off y="1676400" x="457200"/>
            <a:ext cy="4119824" cx="7976680"/>
          </a:xfrm>
          <a:prstGeom prst="rect">
            <a:avLst/>
          </a:prstGeom>
          <a:noFill/>
          <a:ln>
            <a:noFill/>
          </a:ln>
        </p:spPr>
      </p:pic>
      <p:sp>
        <p:nvSpPr>
          <p:cNvPr id="113" name="Shape 113"/>
          <p:cNvSpPr txBox="1"/>
          <p:nvPr/>
        </p:nvSpPr>
        <p:spPr>
          <a:xfrm>
            <a:off y="5867400" x="1905000"/>
            <a:ext cy="369332" cx="569360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800" lang="en-US" i="0">
                <a:solidFill>
                  <a:schemeClr val="dk1"/>
                </a:solidFill>
                <a:latin typeface="Calibri"/>
                <a:ea typeface="Calibri"/>
                <a:cs typeface="Calibri"/>
                <a:sym typeface="Calibri"/>
              </a:rPr>
              <a:t>From Designing and Prototyping in Drupal, D. Nordin, 2012 </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y="0" x="0"/>
          <a:ext cy="0" cx="0"/>
          <a:chOff y="0" x="0"/>
          <a:chExt cy="0" cx="0"/>
        </a:xfrm>
      </p:grpSpPr>
      <p:sp>
        <p:nvSpPr>
          <p:cNvPr id="366" name="Shape 366"/>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Radiologist selects </a:t>
            </a:r>
          </a:p>
        </p:txBody>
      </p:sp>
      <p:sp>
        <p:nvSpPr>
          <p:cNvPr id="367" name="Shape 367"/>
          <p:cNvSpPr txBox="1"/>
          <p:nvPr>
            <p:ph idx="1" type="body"/>
          </p:nvPr>
        </p:nvSpPr>
        <p:spPr>
          <a:xfrm>
            <a:off y="1600200" x="457200"/>
            <a:ext cy="4526100" cx="8229600"/>
          </a:xfrm>
          <a:prstGeom prst="rect">
            <a:avLst/>
          </a:prstGeom>
        </p:spPr>
        <p:txBody>
          <a:bodyPr bIns="91425" rIns="91425" lIns="91425" tIns="91425" anchor="t" anchorCtr="0">
            <a:noAutofit/>
          </a:bodyPr>
          <a:lstStyle/>
          <a:p>
            <a:pPr indent="0" marL="0">
              <a:spcBef>
                <a:spcPts val="0"/>
              </a:spcBef>
              <a:buNone/>
            </a:pPr>
            <a:r>
              <a:t/>
            </a:r>
            <a:endParaRPr/>
          </a:p>
        </p:txBody>
      </p:sp>
      <p:pic>
        <p:nvPicPr>
          <p:cNvPr id="368" name="Shape 368"/>
          <p:cNvPicPr preferRelativeResize="0"/>
          <p:nvPr/>
        </p:nvPicPr>
        <p:blipFill>
          <a:blip r:embed="rId3"/>
          <a:stretch>
            <a:fillRect/>
          </a:stretch>
        </p:blipFill>
        <p:spPr>
          <a:xfrm>
            <a:off y="1542425" x="272925"/>
            <a:ext cy="4641649" cx="8503576"/>
          </a:xfrm>
          <a:prstGeom prst="rect">
            <a:avLst/>
          </a:prstGeom>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y="0" x="0"/>
          <a:ext cy="0" cx="0"/>
          <a:chOff y="0" x="0"/>
          <a:chExt cy="0" cx="0"/>
        </a:xfrm>
      </p:grpSpPr>
      <p:sp>
        <p:nvSpPr>
          <p:cNvPr id="373" name="Shape 373"/>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Radiologist Reviews Rad Reports and Images</a:t>
            </a:r>
          </a:p>
        </p:txBody>
      </p:sp>
      <p:sp>
        <p:nvSpPr>
          <p:cNvPr id="374" name="Shape 374"/>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75" name="Shape 375"/>
          <p:cNvPicPr preferRelativeResize="0"/>
          <p:nvPr/>
        </p:nvPicPr>
        <p:blipFill>
          <a:blip r:embed="rId3"/>
          <a:stretch>
            <a:fillRect/>
          </a:stretch>
        </p:blipFill>
        <p:spPr>
          <a:xfrm>
            <a:off y="1511450" x="533400"/>
            <a:ext cy="4543425" cx="8097199"/>
          </a:xfrm>
          <a:prstGeom prst="rect">
            <a:avLst/>
          </a:prstGeom>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y="0" x="0"/>
          <a:ext cy="0" cx="0"/>
          <a:chOff y="0" x="0"/>
          <a:chExt cy="0" cx="0"/>
        </a:xfrm>
      </p:grpSpPr>
      <p:sp>
        <p:nvSpPr>
          <p:cNvPr id="380" name="Shape 380"/>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Report Details</a:t>
            </a:r>
          </a:p>
        </p:txBody>
      </p:sp>
      <p:sp>
        <p:nvSpPr>
          <p:cNvPr id="381" name="Shape 381"/>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82" name="Shape 382"/>
          <p:cNvPicPr preferRelativeResize="0"/>
          <p:nvPr/>
        </p:nvPicPr>
        <p:blipFill>
          <a:blip r:embed="rId3"/>
          <a:stretch>
            <a:fillRect/>
          </a:stretch>
        </p:blipFill>
        <p:spPr>
          <a:xfrm>
            <a:off y="1430150" x="524224"/>
            <a:ext cy="4866200" cx="8162576"/>
          </a:xfrm>
          <a:prstGeom prst="rect">
            <a:avLst/>
          </a:prstGeom>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y="0" x="0"/>
          <a:ext cy="0" cx="0"/>
          <a:chOff y="0" x="0"/>
          <a:chExt cy="0" cx="0"/>
        </a:xfrm>
      </p:grpSpPr>
      <p:sp>
        <p:nvSpPr>
          <p:cNvPr id="387" name="Shape 38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spcBef>
                <a:spcPts val="0"/>
              </a:spcBef>
              <a:buClr>
                <a:schemeClr val="dk1"/>
              </a:buClr>
              <a:buSzPct val="78571"/>
              <a:buFont typeface="Arial"/>
              <a:buNone/>
            </a:pPr>
            <a:r>
              <a:rPr lang="en-US">
                <a:solidFill>
                  <a:schemeClr val="dk1"/>
                </a:solidFill>
              </a:rPr>
              <a:t>Radiologist uses text helpers to send note to technologist</a:t>
            </a:r>
          </a:p>
          <a:p>
            <a:pPr>
              <a:spcBef>
                <a:spcPts val="0"/>
              </a:spcBef>
              <a:buNone/>
            </a:pPr>
            <a:r>
              <a:t/>
            </a:r>
            <a:endParaRPr/>
          </a:p>
        </p:txBody>
      </p:sp>
      <p:sp>
        <p:nvSpPr>
          <p:cNvPr id="388" name="Shape 388"/>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89" name="Shape 389"/>
          <p:cNvPicPr preferRelativeResize="0"/>
          <p:nvPr/>
        </p:nvPicPr>
        <p:blipFill>
          <a:blip r:embed="rId3"/>
          <a:stretch>
            <a:fillRect/>
          </a:stretch>
        </p:blipFill>
        <p:spPr>
          <a:xfrm>
            <a:off y="1600200" x="487401"/>
            <a:ext cy="6343525" cx="12766848"/>
          </a:xfrm>
          <a:prstGeom prst="rect">
            <a:avLst/>
          </a:prstGeom>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y="0" x="0"/>
          <a:ext cy="0" cx="0"/>
          <a:chOff y="0" x="0"/>
          <a:chExt cy="0" cx="0"/>
        </a:xfrm>
      </p:grpSpPr>
      <p:sp>
        <p:nvSpPr>
          <p:cNvPr id="394" name="Shape 394"/>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Radiologist Approved Protocol</a:t>
            </a:r>
          </a:p>
        </p:txBody>
      </p:sp>
      <p:sp>
        <p:nvSpPr>
          <p:cNvPr id="395" name="Shape 395"/>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396" name="Shape 396"/>
          <p:cNvPicPr preferRelativeResize="0"/>
          <p:nvPr/>
        </p:nvPicPr>
        <p:blipFill>
          <a:blip r:embed="rId3"/>
          <a:stretch>
            <a:fillRect/>
          </a:stretch>
        </p:blipFill>
        <p:spPr>
          <a:xfrm>
            <a:off y="1674600" x="508475"/>
            <a:ext cy="7119324" cx="14328223"/>
          </a:xfrm>
          <a:prstGeom prst="rect">
            <a:avLst/>
          </a:prstGeom>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y="0" x="0"/>
          <a:ext cy="0" cx="0"/>
          <a:chOff y="0" x="0"/>
          <a:chExt cy="0" cx="0"/>
        </a:xfrm>
      </p:grpSpPr>
      <p:sp>
        <p:nvSpPr>
          <p:cNvPr id="401" name="Shape 401"/>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lang="en-US"/>
              <a:t>Ready for Examination mode</a:t>
            </a:r>
          </a:p>
        </p:txBody>
      </p:sp>
      <p:sp>
        <p:nvSpPr>
          <p:cNvPr id="402" name="Shape 402"/>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403" name="Shape 403"/>
          <p:cNvPicPr preferRelativeResize="0"/>
          <p:nvPr/>
        </p:nvPicPr>
        <p:blipFill>
          <a:blip r:embed="rId3"/>
          <a:stretch>
            <a:fillRect/>
          </a:stretch>
        </p:blipFill>
        <p:spPr>
          <a:xfrm>
            <a:off y="1600200" x="377640"/>
            <a:ext cy="6307124" cx="12693583"/>
          </a:xfrm>
          <a:prstGeom prst="rect">
            <a:avLst/>
          </a:prstGeom>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y="0" x="0"/>
          <a:ext cy="0" cx="0"/>
          <a:chOff y="0" x="0"/>
          <a:chExt cy="0" cx="0"/>
        </a:xfrm>
      </p:grpSpPr>
      <p:sp>
        <p:nvSpPr>
          <p:cNvPr id="408" name="Shape 408"/>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t/>
            </a:r>
            <a:endParaRPr/>
          </a:p>
        </p:txBody>
      </p:sp>
      <p:sp>
        <p:nvSpPr>
          <p:cNvPr id="409" name="Shape 409"/>
          <p:cNvSpPr txBox="1"/>
          <p:nvPr>
            <p:ph idx="1" type="body"/>
          </p:nvPr>
        </p:nvSpPr>
        <p:spPr>
          <a:xfrm>
            <a:off y="1600200" x="457200"/>
            <a:ext cy="4526100" cx="8229600"/>
          </a:xfrm>
          <a:prstGeom prst="rect">
            <a:avLst/>
          </a:prstGeom>
        </p:spPr>
        <p:txBody>
          <a:bodyPr bIns="91425" rIns="91425" lIns="91425" tIns="91425" anchor="t" anchorCtr="0">
            <a:noAutofit/>
          </a:bodyPr>
          <a:lstStyle/>
          <a:p>
            <a:pPr>
              <a:spcBef>
                <a:spcPts val="0"/>
              </a:spcBef>
              <a:buNone/>
            </a:pPr>
            <a:r>
              <a:t/>
            </a:r>
            <a:endParaRPr/>
          </a:p>
        </p:txBody>
      </p:sp>
      <p:pic>
        <p:nvPicPr>
          <p:cNvPr id="410" name="Shape 410"/>
          <p:cNvPicPr preferRelativeResize="0"/>
          <p:nvPr/>
        </p:nvPicPr>
        <p:blipFill rotWithShape="1">
          <a:blip r:embed="rId3"/>
          <a:srcRect t="-2510" b="2509" r="2439" l="-2440"/>
          <a:stretch/>
        </p:blipFill>
        <p:spPr>
          <a:xfrm>
            <a:off y="183225" x="234150"/>
            <a:ext cy="7572375" cx="13441976"/>
          </a:xfrm>
          <a:prstGeom prst="rect">
            <a:avLst/>
          </a:prstGeom>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y="0" x="0"/>
          <a:ext cy="0" cx="0"/>
          <a:chOff y="0" x="0"/>
          <a:chExt cy="0" cx="0"/>
        </a:xfrm>
      </p:grpSpPr>
      <p:sp>
        <p:nvSpPr>
          <p:cNvPr id="415" name="Shape 415"/>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More info</a:t>
            </a:r>
          </a:p>
        </p:txBody>
      </p:sp>
      <p:sp>
        <p:nvSpPr>
          <p:cNvPr id="416" name="Shape 416"/>
          <p:cNvSpPr txBox="1"/>
          <p:nvPr>
            <p:ph idx="1" type="body"/>
          </p:nvPr>
        </p:nvSpPr>
        <p:spPr>
          <a:xfrm>
            <a:off y="14478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www.sanbusinessconsultants.com</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JDI, Medverd, January 2013</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SIIM 2012 Conference: Top 5 Medical Imaging IT Projects of 2012</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RSNA 2012</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Drupal in Government 2012</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OSEHRA 2013</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y="0" x="0"/>
          <a:ext cy="0" cx="0"/>
          <a:chOff y="0" x="0"/>
          <a:chExt cy="0" cx="0"/>
        </a:xfrm>
      </p:grpSpPr>
      <p:sp>
        <p:nvSpPr>
          <p:cNvPr id="119" name="Shape 119"/>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SME meetings </a:t>
            </a:r>
          </a:p>
        </p:txBody>
      </p:sp>
      <p:sp>
        <p:nvSpPr>
          <p:cNvPr id="120" name="Shape 120"/>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We have held a series of functional meetings:</a:t>
            </a:r>
          </a:p>
          <a:p>
            <a:pPr algn="l" rtl="0" lvl="1" marR="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Requirements gathering</a:t>
            </a:r>
          </a:p>
          <a:p>
            <a:pPr algn="l" rtl="0" lvl="1" marR="0">
              <a:spcBef>
                <a:spcPts val="640"/>
              </a:spcBef>
              <a:buClr>
                <a:schemeClr val="dk1"/>
              </a:buClr>
              <a:buSzPct val="100000"/>
              <a:buFont typeface="Calibri"/>
              <a:buChar char="–"/>
            </a:pPr>
            <a:r>
              <a:rPr sz="3200" lang="en-US">
                <a:solidFill>
                  <a:schemeClr val="dk1"/>
                </a:solidFill>
                <a:latin typeface="Calibri"/>
                <a:ea typeface="Calibri"/>
                <a:cs typeface="Calibri"/>
                <a:sym typeface="Calibri"/>
              </a:rPr>
              <a:t>Understanding workflow &amp; user experience </a:t>
            </a:r>
          </a:p>
          <a:p>
            <a:pPr algn="l" rtl="0" lvl="1" marR="0">
              <a:spcBef>
                <a:spcPts val="640"/>
              </a:spcBef>
              <a:buClr>
                <a:schemeClr val="dk1"/>
              </a:buClr>
              <a:buSzPct val="100000"/>
              <a:buFont typeface="Calibri"/>
              <a:buChar char="–"/>
            </a:pPr>
            <a:r>
              <a:rPr sz="3200" lang="en-US">
                <a:solidFill>
                  <a:schemeClr val="dk1"/>
                </a:solidFill>
                <a:latin typeface="Calibri"/>
                <a:ea typeface="Calibri"/>
                <a:cs typeface="Calibri"/>
                <a:sym typeface="Calibri"/>
              </a:rPr>
              <a:t>Functional demonstration</a:t>
            </a:r>
          </a:p>
          <a:p>
            <a:pPr algn="l" rtl="0" lvl="1" marR="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UAT preparation</a:t>
            </a:r>
          </a:p>
          <a:p>
            <a:pPr algn="l" rtl="0" lvl="1" marR="0">
              <a:spcBef>
                <a:spcPts val="640"/>
              </a:spcBef>
              <a:buClr>
                <a:schemeClr val="dk1"/>
              </a:buClr>
              <a:buSzPct val="100000"/>
              <a:buFont typeface="Calibri"/>
              <a:buChar char="–"/>
            </a:pPr>
            <a:r>
              <a:rPr sz="3200" lang="en-US">
                <a:solidFill>
                  <a:schemeClr val="dk1"/>
                </a:solidFill>
                <a:latin typeface="Calibri"/>
                <a:ea typeface="Calibri"/>
                <a:cs typeface="Calibri"/>
                <a:sym typeface="Calibri"/>
              </a:rPr>
              <a:t>E</a:t>
            </a:r>
            <a:r>
              <a:rPr strike="noStrike" u="none" b="0" cap="none" baseline="0" sz="3200" lang="en-US" i="0">
                <a:solidFill>
                  <a:schemeClr val="dk1"/>
                </a:solidFill>
                <a:latin typeface="Calibri"/>
                <a:ea typeface="Calibri"/>
                <a:cs typeface="Calibri"/>
                <a:sym typeface="Calibri"/>
              </a:rPr>
              <a:t>nhancement review</a:t>
            </a:r>
          </a:p>
          <a:p>
            <a:pPr algn="l" rtl="0" lvl="0" marR="0" indent="0" marL="457200">
              <a:spcBef>
                <a:spcPts val="640"/>
              </a:spcBef>
              <a:buNone/>
            </a:pPr>
            <a:r>
              <a:t/>
            </a:r>
            <a:endParaRPr sz="3200">
              <a:solidFill>
                <a:schemeClr val="dk1"/>
              </a:solidFill>
              <a:latin typeface="Calibri"/>
              <a:ea typeface="Calibri"/>
              <a:cs typeface="Calibri"/>
              <a:sym typeface="Calibri"/>
            </a:endParaRPr>
          </a:p>
          <a:p>
            <a:pPr algn="l" rtl="0" lvl="1" marR="0" indent="-107950" marL="74295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y="0" x="0"/>
          <a:ext cy="0" cx="0"/>
          <a:chOff y="0" x="0"/>
          <a:chExt cy="0" cx="0"/>
        </a:xfrm>
      </p:grpSpPr>
      <p:sp>
        <p:nvSpPr>
          <p:cNvPr id="126" name="Shape 126"/>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Milestone #1: Dec 23,2013</a:t>
            </a:r>
          </a:p>
        </p:txBody>
      </p:sp>
      <p:sp>
        <p:nvSpPr>
          <p:cNvPr id="127" name="Shape 127"/>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07975" marL="342900">
              <a:lnSpc>
                <a:spcPct val="80000"/>
              </a:lnSpc>
              <a:spcBef>
                <a:spcPts val="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Increment #1 submitted on time included:</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Style Sheets and theme images of new worklist and prototype screens</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Contraindication Engine Architecture</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Worklist Item Ranking</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Worklist Processing Modes</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Site Map</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UI Guide</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Ranking Algorithm</a:t>
            </a:r>
          </a:p>
          <a:p>
            <a:pPr algn="l" rtl="0" lvl="0" marR="0" indent="-307975" marL="342900">
              <a:lnSpc>
                <a:spcPct val="80000"/>
              </a:lnSpc>
              <a:spcBef>
                <a:spcPts val="590"/>
              </a:spcBef>
              <a:buClr>
                <a:schemeClr val="dk1"/>
              </a:buClr>
              <a:buSzPct val="100000"/>
              <a:buFont typeface="Calibri"/>
              <a:buChar char="•"/>
            </a:pPr>
            <a:r>
              <a:rPr strike="noStrike" u="none" b="0" cap="none" baseline="0" sz="2400" lang="en-US" i="0">
                <a:solidFill>
                  <a:schemeClr val="dk1"/>
                </a:solidFill>
                <a:latin typeface="Calibri"/>
                <a:ea typeface="Calibri"/>
                <a:cs typeface="Calibri"/>
                <a:sym typeface="Calibri"/>
              </a:rPr>
              <a:t>PM Plan, v.1.2</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y="0" x="0"/>
          <a:ext cy="0" cx="0"/>
          <a:chOff y="0" x="0"/>
          <a:chExt cy="0" cx="0"/>
        </a:xfrm>
      </p:grpSpPr>
      <p:sp>
        <p:nvSpPr>
          <p:cNvPr id="133" name="Shape 133"/>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Innovations Sandbox </a:t>
            </a:r>
          </a:p>
        </p:txBody>
      </p:sp>
      <p:sp>
        <p:nvSpPr>
          <p:cNvPr id="134" name="Shape 134"/>
          <p:cNvSpPr txBox="1"/>
          <p:nvPr>
            <p:ph idx="1" type="body"/>
          </p:nvPr>
        </p:nvSpPr>
        <p:spPr>
          <a:xfrm>
            <a:off y="1592100" x="343850"/>
            <a:ext cy="4526100"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z="3200" lang="en-US">
                <a:solidFill>
                  <a:schemeClr val="dk1"/>
                </a:solidFill>
                <a:latin typeface="Calibri"/>
                <a:ea typeface="Calibri"/>
                <a:cs typeface="Calibri"/>
                <a:sym typeface="Calibri"/>
              </a:rPr>
              <a:t>Virtual Testing Environment</a:t>
            </a:r>
          </a:p>
          <a:p>
            <a:pPr algn="l" rtl="0" lvl="0" marR="0" indent="-342900" marL="342900">
              <a:spcBef>
                <a:spcPts val="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SAN created and populated advanced imaging test data and installed the data loader into the sandbox </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Migrated from cloud1 (VMware view client) to cloud2 (Amazon) last release</a:t>
            </a:r>
          </a:p>
          <a:p>
            <a:pPr algn="l" rtl="0" lvl="0" marR="0" indent="-342900" marL="342900">
              <a:spcBef>
                <a:spcPts val="640"/>
              </a:spcBef>
              <a:buClr>
                <a:schemeClr val="dk1"/>
              </a:buClr>
              <a:buSzPct val="100000"/>
              <a:buFont typeface="Calibri"/>
              <a:buChar char="•"/>
            </a:pPr>
            <a:r>
              <a:rPr sz="3200" lang="en-US">
                <a:solidFill>
                  <a:schemeClr val="dk1"/>
                </a:solidFill>
                <a:latin typeface="Calibri"/>
                <a:ea typeface="Calibri"/>
                <a:cs typeface="Calibri"/>
                <a:sym typeface="Calibri"/>
              </a:rPr>
              <a:t>Installed VIX and Imaging Database</a:t>
            </a:r>
          </a:p>
          <a:p>
            <a:pPr algn="l" rtl="0" lvl="0" marR="0" indent="-342900" marL="342900">
              <a:spcBef>
                <a:spcPts val="640"/>
              </a:spcBef>
              <a:buClr>
                <a:schemeClr val="dk1"/>
              </a:buClr>
              <a:buSzPct val="100000"/>
              <a:buFont typeface="Calibri"/>
              <a:buChar char="•"/>
            </a:pPr>
            <a:r>
              <a:rPr strike="noStrike" u="none" b="0" cap="none" baseline="0" sz="3200" lang="en-US" i="0">
                <a:solidFill>
                  <a:schemeClr val="dk1"/>
                </a:solidFill>
                <a:latin typeface="Calibri"/>
                <a:ea typeface="Calibri"/>
                <a:cs typeface="Calibri"/>
                <a:sym typeface="Calibri"/>
              </a:rPr>
              <a:t>3</a:t>
            </a:r>
            <a:r>
              <a:rPr sz="3200" lang="en-US">
                <a:solidFill>
                  <a:schemeClr val="dk1"/>
                </a:solidFill>
                <a:latin typeface="Calibri"/>
                <a:ea typeface="Calibri"/>
                <a:cs typeface="Calibri"/>
                <a:sym typeface="Calibri"/>
              </a:rPr>
              <a:t>6</a:t>
            </a:r>
            <a:r>
              <a:rPr strike="noStrike" u="none" b="0" cap="none" baseline="0" sz="3200" lang="en-US" i="0">
                <a:solidFill>
                  <a:schemeClr val="dk1"/>
                </a:solidFill>
                <a:latin typeface="Calibri"/>
                <a:ea typeface="Calibri"/>
                <a:cs typeface="Calibri"/>
                <a:sym typeface="Calibri"/>
              </a:rPr>
              <a:t> tickets total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y="0" x="0"/>
          <a:ext cy="0" cx="0"/>
          <a:chOff y="0" x="0"/>
          <a:chExt cy="0" cx="0"/>
        </a:xfrm>
      </p:grpSpPr>
      <p:sp>
        <p:nvSpPr>
          <p:cNvPr id="140" name="Shape 140"/>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Milestone #2</a:t>
            </a:r>
            <a:r>
              <a:rPr sz="4400" lang="en-US">
                <a:solidFill>
                  <a:schemeClr val="dk1"/>
                </a:solidFill>
                <a:latin typeface="Calibri"/>
                <a:ea typeface="Calibri"/>
                <a:cs typeface="Calibri"/>
                <a:sym typeface="Calibri"/>
              </a:rPr>
              <a:t>:March 23,2014</a:t>
            </a:r>
          </a:p>
        </p:txBody>
      </p:sp>
      <p:sp>
        <p:nvSpPr>
          <p:cNvPr id="141" name="Shape 141"/>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lnSpc>
                <a:spcPct val="80000"/>
              </a:lnSpc>
              <a:spcBef>
                <a:spcPts val="0"/>
              </a:spcBef>
              <a:buClr>
                <a:schemeClr val="dk1"/>
              </a:buClr>
              <a:buSzPct val="90000"/>
              <a:buFont typeface="Calibri"/>
              <a:buChar char="•"/>
            </a:pPr>
            <a:r>
              <a:rPr sz="2950" lang="en-US">
                <a:solidFill>
                  <a:schemeClr val="dk1"/>
                </a:solidFill>
                <a:latin typeface="Calibri"/>
                <a:ea typeface="Calibri"/>
                <a:cs typeface="Calibri"/>
                <a:sym typeface="Calibri"/>
              </a:rPr>
              <a:t>Increment #2 submitted on time included:</a:t>
            </a:r>
          </a:p>
          <a:p>
            <a:pPr algn="l" rtl="0" lvl="0" marR="0" indent="-358775" marL="342900">
              <a:lnSpc>
                <a:spcPct val="80000"/>
              </a:lnSpc>
              <a:spcBef>
                <a:spcPts val="0"/>
              </a:spcBef>
              <a:buClr>
                <a:schemeClr val="dk1"/>
              </a:buClr>
              <a:buSzPct val="98333"/>
              <a:buFont typeface="Calibri"/>
              <a:buChar char="•"/>
            </a:pPr>
            <a:r>
              <a:rPr sz="2950" lang="en-US">
                <a:solidFill>
                  <a:schemeClr val="dk1"/>
                </a:solidFill>
                <a:latin typeface="Calibri"/>
                <a:ea typeface="Calibri"/>
                <a:cs typeface="Calibri"/>
                <a:sym typeface="Calibri"/>
              </a:rPr>
              <a:t>RAPTOR in cloud2</a:t>
            </a:r>
          </a:p>
          <a:p>
            <a:pPr algn="l" rtl="0" lvl="0" marR="0" indent="-342900" marL="342900">
              <a:lnSpc>
                <a:spcPct val="80000"/>
              </a:lnSpc>
              <a:spcBef>
                <a:spcPts val="0"/>
              </a:spcBef>
              <a:buClr>
                <a:schemeClr val="dk1"/>
              </a:buClr>
              <a:buSzPct val="100000"/>
              <a:buFont typeface="Calibri"/>
              <a:buChar char="•"/>
            </a:pPr>
            <a:r>
              <a:rPr sz="2700" lang="en-US">
                <a:solidFill>
                  <a:schemeClr val="dk1"/>
                </a:solidFill>
                <a:latin typeface="Calibri"/>
                <a:ea typeface="Calibri"/>
                <a:cs typeface="Calibri"/>
                <a:sym typeface="Calibri"/>
              </a:rPr>
              <a:t>Demonstration of 18 enhancements including worklist and protocol functionality</a:t>
            </a:r>
          </a:p>
          <a:p>
            <a:pPr algn="l" rtl="0" lvl="0" marR="0" indent="-342900" marL="342900">
              <a:lnSpc>
                <a:spcPct val="8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UAT Plan</a:t>
            </a:r>
          </a:p>
          <a:p>
            <a:pPr algn="l" rtl="0" lvl="0" marR="0" indent="-342900" marL="342900">
              <a:lnSpc>
                <a:spcPct val="8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UAT Cases</a:t>
            </a:r>
          </a:p>
          <a:p>
            <a:pPr algn="l" rtl="0" lvl="0" marR="0" indent="-342900" marL="342900">
              <a:lnSpc>
                <a:spcPct val="80000"/>
              </a:lnSpc>
              <a:spcBef>
                <a:spcPts val="540"/>
              </a:spcBef>
              <a:buClr>
                <a:schemeClr val="dk1"/>
              </a:buClr>
              <a:buSzPct val="100000"/>
              <a:buFont typeface="Calibri"/>
              <a:buChar char="•"/>
            </a:pPr>
            <a:r>
              <a:rPr sz="2700" lang="en-US">
                <a:solidFill>
                  <a:schemeClr val="dk1"/>
                </a:solidFill>
                <a:latin typeface="Calibri"/>
                <a:ea typeface="Calibri"/>
                <a:cs typeface="Calibri"/>
                <a:sym typeface="Calibri"/>
              </a:rPr>
              <a:t>Updated Technical Documents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y="0" x="0"/>
          <a:ext cy="0" cx="0"/>
          <a:chOff y="0" x="0"/>
          <a:chExt cy="0" cx="0"/>
        </a:xfrm>
      </p:grpSpPr>
      <p:sp>
        <p:nvSpPr>
          <p:cNvPr id="147" name="Shape 147"/>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en-US" i="0">
                <a:solidFill>
                  <a:schemeClr val="dk1"/>
                </a:solidFill>
                <a:latin typeface="Calibri"/>
                <a:ea typeface="Calibri"/>
                <a:cs typeface="Calibri"/>
                <a:sym typeface="Calibri"/>
              </a:rPr>
              <a:t>Milestone #</a:t>
            </a:r>
            <a:r>
              <a:rPr sz="4400" lang="en-US">
                <a:solidFill>
                  <a:schemeClr val="dk1"/>
                </a:solidFill>
                <a:latin typeface="Calibri"/>
                <a:ea typeface="Calibri"/>
                <a:cs typeface="Calibri"/>
                <a:sym typeface="Calibri"/>
              </a:rPr>
              <a:t>3:June 23,2014</a:t>
            </a:r>
          </a:p>
        </p:txBody>
      </p:sp>
      <p:sp>
        <p:nvSpPr>
          <p:cNvPr id="148" name="Shape 148"/>
          <p:cNvSpPr txBox="1"/>
          <p:nvPr>
            <p:ph idx="1" type="body"/>
          </p:nvPr>
        </p:nvSpPr>
        <p:spPr>
          <a:xfrm>
            <a:off y="1600200" x="457200"/>
            <a:ext cy="4526100" cx="8229600"/>
          </a:xfrm>
          <a:prstGeom prst="rect">
            <a:avLst/>
          </a:prstGeom>
          <a:noFill/>
          <a:ln>
            <a:noFill/>
          </a:ln>
        </p:spPr>
        <p:txBody>
          <a:bodyPr bIns="45700" rIns="91425" lIns="91425" tIns="45700" anchor="t" anchorCtr="0">
            <a:noAutofit/>
          </a:bodyPr>
          <a:lstStyle/>
          <a:p>
            <a:pPr algn="l" rtl="0" lvl="0" marR="0" indent="-342900" marL="342900">
              <a:lnSpc>
                <a:spcPct val="80000"/>
              </a:lnSpc>
              <a:spcBef>
                <a:spcPts val="0"/>
              </a:spcBef>
              <a:buClr>
                <a:schemeClr val="dk1"/>
              </a:buClr>
              <a:buSzPct val="90000"/>
              <a:buFont typeface="Calibri"/>
              <a:buChar char="•"/>
            </a:pPr>
            <a:r>
              <a:rPr sz="2950" lang="en-US">
                <a:solidFill>
                  <a:schemeClr val="dk1"/>
                </a:solidFill>
                <a:latin typeface="Calibri"/>
                <a:ea typeface="Calibri"/>
                <a:cs typeface="Calibri"/>
                <a:sym typeface="Calibri"/>
              </a:rPr>
              <a:t>Increment #3 submitted on time included:</a:t>
            </a:r>
          </a:p>
          <a:p>
            <a:pPr algn="l" rtl="0" lvl="0" marR="0" indent="-342900" marL="342900">
              <a:lnSpc>
                <a:spcPct val="80000"/>
              </a:lnSpc>
              <a:spcBef>
                <a:spcPts val="0"/>
              </a:spcBef>
              <a:buClr>
                <a:schemeClr val="dk1"/>
              </a:buClr>
              <a:buSzPct val="100000"/>
              <a:buFont typeface="Calibri"/>
              <a:buChar char="•"/>
            </a:pPr>
            <a:r>
              <a:rPr sz="2700" lang="en-US">
                <a:solidFill>
                  <a:schemeClr val="dk1"/>
                </a:solidFill>
                <a:latin typeface="Calibri"/>
                <a:ea typeface="Calibri"/>
                <a:cs typeface="Calibri"/>
                <a:sym typeface="Calibri"/>
              </a:rPr>
              <a:t>Demonstration of 21 enhancements including user management, &amp; workflow functionality</a:t>
            </a:r>
          </a:p>
          <a:p>
            <a:pPr algn="l" rtl="0" lvl="0" marR="0" indent="-342900" marL="342900">
              <a:lnSpc>
                <a:spcPct val="8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UAT Plan</a:t>
            </a:r>
          </a:p>
          <a:p>
            <a:pPr algn="l" rtl="0" lvl="0" marR="0" indent="-342900" marL="342900">
              <a:lnSpc>
                <a:spcPct val="80000"/>
              </a:lnSpc>
              <a:spcBef>
                <a:spcPts val="540"/>
              </a:spcBef>
              <a:buClr>
                <a:schemeClr val="dk1"/>
              </a:buClr>
              <a:buSzPct val="100000"/>
              <a:buFont typeface="Calibri"/>
              <a:buChar char="•"/>
            </a:pPr>
            <a:r>
              <a:rPr strike="noStrike" u="none" b="0" cap="none" baseline="0" sz="2700" lang="en-US" i="0">
                <a:solidFill>
                  <a:schemeClr val="dk1"/>
                </a:solidFill>
                <a:latin typeface="Calibri"/>
                <a:ea typeface="Calibri"/>
                <a:cs typeface="Calibri"/>
                <a:sym typeface="Calibri"/>
              </a:rPr>
              <a:t>UAT Cases</a:t>
            </a:r>
          </a:p>
          <a:p>
            <a:pPr algn="l" rtl="0" lvl="0" marR="0" indent="-342900" marL="342900">
              <a:lnSpc>
                <a:spcPct val="80000"/>
              </a:lnSpc>
              <a:spcBef>
                <a:spcPts val="540"/>
              </a:spcBef>
              <a:buClr>
                <a:schemeClr val="dk1"/>
              </a:buClr>
              <a:buSzPct val="100000"/>
              <a:buFont typeface="Calibri"/>
              <a:buChar char="•"/>
            </a:pPr>
            <a:r>
              <a:rPr sz="2700" lang="en-US">
                <a:solidFill>
                  <a:schemeClr val="dk1"/>
                </a:solidFill>
                <a:latin typeface="Calibri"/>
                <a:ea typeface="Calibri"/>
                <a:cs typeface="Calibri"/>
                <a:sym typeface="Calibri"/>
              </a:rPr>
              <a:t>Updated Technical Documents</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